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Default Extension="bin" ContentType="application/vnd.openxmlformats-officedocument.oleObject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3"/>
  </p:notesMasterIdLst>
  <p:handoutMasterIdLst>
    <p:handoutMasterId r:id="rId64"/>
  </p:handoutMasterIdLst>
  <p:sldIdLst>
    <p:sldId id="256" r:id="rId2"/>
    <p:sldId id="531" r:id="rId3"/>
    <p:sldId id="646" r:id="rId4"/>
    <p:sldId id="647" r:id="rId5"/>
    <p:sldId id="648" r:id="rId6"/>
    <p:sldId id="649" r:id="rId7"/>
    <p:sldId id="488" r:id="rId8"/>
    <p:sldId id="607" r:id="rId9"/>
    <p:sldId id="608" r:id="rId10"/>
    <p:sldId id="609" r:id="rId11"/>
    <p:sldId id="610" r:id="rId12"/>
    <p:sldId id="651" r:id="rId13"/>
    <p:sldId id="650" r:id="rId14"/>
    <p:sldId id="657" r:id="rId15"/>
    <p:sldId id="611" r:id="rId16"/>
    <p:sldId id="658" r:id="rId17"/>
    <p:sldId id="588" r:id="rId18"/>
    <p:sldId id="629" r:id="rId19"/>
    <p:sldId id="630" r:id="rId20"/>
    <p:sldId id="631" r:id="rId21"/>
    <p:sldId id="659" r:id="rId22"/>
    <p:sldId id="660" r:id="rId23"/>
    <p:sldId id="661" r:id="rId24"/>
    <p:sldId id="577" r:id="rId25"/>
    <p:sldId id="652" r:id="rId26"/>
    <p:sldId id="613" r:id="rId27"/>
    <p:sldId id="615" r:id="rId28"/>
    <p:sldId id="614" r:id="rId29"/>
    <p:sldId id="616" r:id="rId30"/>
    <p:sldId id="586" r:id="rId31"/>
    <p:sldId id="617" r:id="rId32"/>
    <p:sldId id="632" r:id="rId33"/>
    <p:sldId id="619" r:id="rId34"/>
    <p:sldId id="618" r:id="rId35"/>
    <p:sldId id="584" r:id="rId36"/>
    <p:sldId id="623" r:id="rId37"/>
    <p:sldId id="625" r:id="rId38"/>
    <p:sldId id="626" r:id="rId39"/>
    <p:sldId id="654" r:id="rId40"/>
    <p:sldId id="638" r:id="rId41"/>
    <p:sldId id="595" r:id="rId42"/>
    <p:sldId id="594" r:id="rId43"/>
    <p:sldId id="653" r:id="rId44"/>
    <p:sldId id="655" r:id="rId45"/>
    <p:sldId id="656" r:id="rId46"/>
    <p:sldId id="662" r:id="rId47"/>
    <p:sldId id="663" r:id="rId48"/>
    <p:sldId id="664" r:id="rId49"/>
    <p:sldId id="665" r:id="rId50"/>
    <p:sldId id="633" r:id="rId51"/>
    <p:sldId id="642" r:id="rId52"/>
    <p:sldId id="640" r:id="rId53"/>
    <p:sldId id="598" r:id="rId54"/>
    <p:sldId id="641" r:id="rId55"/>
    <p:sldId id="600" r:id="rId56"/>
    <p:sldId id="644" r:id="rId57"/>
    <p:sldId id="637" r:id="rId58"/>
    <p:sldId id="645" r:id="rId59"/>
    <p:sldId id="601" r:id="rId60"/>
    <p:sldId id="604" r:id="rId61"/>
    <p:sldId id="525" r:id="rId62"/>
  </p:sldIdLst>
  <p:sldSz cx="9144000" cy="6858000" type="screen4x3"/>
  <p:notesSz cx="9144000" cy="6858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FF3300"/>
    <a:srgbClr val="0D795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63" autoAdjust="0"/>
    <p:restoredTop sz="94539" autoAdjust="0"/>
  </p:normalViewPr>
  <p:slideViewPr>
    <p:cSldViewPr>
      <p:cViewPr varScale="1">
        <p:scale>
          <a:sx n="109" d="100"/>
          <a:sy n="109" d="100"/>
        </p:scale>
        <p:origin x="-15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&#1044;&#1086;&#1084;\Documents\&#1055;&#1096;&#1077;&#1085;&#1086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ru-RU"/>
  <c:chart>
    <c:plotArea>
      <c:layout/>
      <c:scatterChart>
        <c:scatterStyle val="smoothMarker"/>
        <c:ser>
          <c:idx val="0"/>
          <c:order val="0"/>
          <c:spPr>
            <a:ln w="57150"/>
          </c:spPr>
          <c:marker>
            <c:symbol val="none"/>
          </c:marker>
          <c:xVal>
            <c:numRef>
              <c:f>Лист1!$B$5:$K$5</c:f>
              <c:numCache>
                <c:formatCode>General</c:formatCode>
                <c:ptCount val="10"/>
                <c:pt idx="0">
                  <c:v>242</c:v>
                </c:pt>
                <c:pt idx="1">
                  <c:v>240</c:v>
                </c:pt>
                <c:pt idx="2">
                  <c:v>232</c:v>
                </c:pt>
                <c:pt idx="3">
                  <c:v>222</c:v>
                </c:pt>
                <c:pt idx="4">
                  <c:v>212</c:v>
                </c:pt>
                <c:pt idx="5">
                  <c:v>187</c:v>
                </c:pt>
                <c:pt idx="6">
                  <c:v>152</c:v>
                </c:pt>
                <c:pt idx="7">
                  <c:v>110</c:v>
                </c:pt>
                <c:pt idx="8">
                  <c:v>60</c:v>
                </c:pt>
                <c:pt idx="9">
                  <c:v>0</c:v>
                </c:pt>
              </c:numCache>
            </c:numRef>
          </c:xVal>
          <c:yVal>
            <c:numRef>
              <c:f>Лист1!$B$6:$K$6</c:f>
              <c:numCache>
                <c:formatCode>General</c:formatCode>
                <c:ptCount val="10"/>
                <c:pt idx="0">
                  <c:v>0</c:v>
                </c:pt>
                <c:pt idx="1">
                  <c:v>75</c:v>
                </c:pt>
                <c:pt idx="2">
                  <c:v>145</c:v>
                </c:pt>
                <c:pt idx="3">
                  <c:v>205</c:v>
                </c:pt>
                <c:pt idx="4">
                  <c:v>245</c:v>
                </c:pt>
                <c:pt idx="5">
                  <c:v>275</c:v>
                </c:pt>
                <c:pt idx="6">
                  <c:v>300</c:v>
                </c:pt>
                <c:pt idx="7">
                  <c:v>320</c:v>
                </c:pt>
                <c:pt idx="8">
                  <c:v>330</c:v>
                </c:pt>
                <c:pt idx="9">
                  <c:v>333</c:v>
                </c:pt>
              </c:numCache>
            </c:numRef>
          </c:yVal>
          <c:smooth val="1"/>
        </c:ser>
        <c:axId val="166456704"/>
        <c:axId val="167318656"/>
      </c:scatterChart>
      <c:valAx>
        <c:axId val="166456704"/>
        <c:scaling>
          <c:orientation val="minMax"/>
        </c:scaling>
        <c:axPos val="b"/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ru-RU"/>
          </a:p>
        </c:txPr>
        <c:crossAx val="167318656"/>
        <c:crosses val="autoZero"/>
        <c:crossBetween val="midCat"/>
      </c:valAx>
      <c:valAx>
        <c:axId val="167318656"/>
        <c:scaling>
          <c:orientation val="minMax"/>
        </c:scaling>
        <c:axPos val="l"/>
        <c:majorGridlines>
          <c:spPr>
            <a:ln w="19050"/>
          </c:spPr>
        </c:majorGridlines>
        <c:numFmt formatCode="General" sourceLinked="1"/>
        <c:tickLblPos val="nextTo"/>
        <c:txPr>
          <a:bodyPr/>
          <a:lstStyle/>
          <a:p>
            <a:pPr>
              <a:defRPr sz="1200"/>
            </a:pPr>
            <a:endParaRPr lang="ru-RU"/>
          </a:p>
        </c:txPr>
        <c:crossAx val="166456704"/>
        <c:crosses val="autoZero"/>
        <c:crossBetween val="midCat"/>
      </c:valAx>
    </c:plotArea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5BAA9-D08C-4543-BD3B-AC5E0835C238}" type="doc">
      <dgm:prSet loTypeId="urn:microsoft.com/office/officeart/2005/8/layout/venn2" loCatId="relationship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24903573-9011-48B0-83B2-280929701E18}">
      <dgm:prSet phldrT="[Текст]"/>
      <dgm:spPr/>
      <dgm:t>
        <a:bodyPr/>
        <a:lstStyle/>
        <a:p>
          <a:r>
            <a:rPr lang="ru-RU" dirty="0" smtClean="0"/>
            <a:t>Ресурсы</a:t>
          </a:r>
          <a:endParaRPr lang="ru-RU" dirty="0"/>
        </a:p>
      </dgm:t>
    </dgm:pt>
    <dgm:pt modelId="{71FFB324-FB30-4F34-874A-1B003A6D7307}" type="parTrans" cxnId="{7DF3F938-E4BD-404E-827C-4F39C7187313}">
      <dgm:prSet/>
      <dgm:spPr/>
      <dgm:t>
        <a:bodyPr/>
        <a:lstStyle/>
        <a:p>
          <a:endParaRPr lang="ru-RU"/>
        </a:p>
      </dgm:t>
    </dgm:pt>
    <dgm:pt modelId="{488F969F-93B3-4325-8403-869783C4A013}" type="sibTrans" cxnId="{7DF3F938-E4BD-404E-827C-4F39C7187313}">
      <dgm:prSet/>
      <dgm:spPr/>
      <dgm:t>
        <a:bodyPr/>
        <a:lstStyle/>
        <a:p>
          <a:endParaRPr lang="ru-RU"/>
        </a:p>
      </dgm:t>
    </dgm:pt>
    <dgm:pt modelId="{692E7CA9-D2C5-4466-8841-0B3BB595CC07}">
      <dgm:prSet phldrT="[Текст]"/>
      <dgm:spPr/>
      <dgm:t>
        <a:bodyPr/>
        <a:lstStyle/>
        <a:p>
          <a:r>
            <a:rPr lang="ru-RU" dirty="0" smtClean="0"/>
            <a:t>Факторы</a:t>
          </a:r>
          <a:endParaRPr lang="ru-RU" dirty="0"/>
        </a:p>
      </dgm:t>
    </dgm:pt>
    <dgm:pt modelId="{63B8DF8F-E1D8-4A89-A863-BBAA7E154CA2}" type="parTrans" cxnId="{9F0DC850-8688-47EF-94E7-1C3F2FE883C2}">
      <dgm:prSet/>
      <dgm:spPr/>
      <dgm:t>
        <a:bodyPr/>
        <a:lstStyle/>
        <a:p>
          <a:endParaRPr lang="ru-RU"/>
        </a:p>
      </dgm:t>
    </dgm:pt>
    <dgm:pt modelId="{79B18439-1888-4534-9705-853D557C0147}" type="sibTrans" cxnId="{9F0DC850-8688-47EF-94E7-1C3F2FE883C2}">
      <dgm:prSet/>
      <dgm:spPr/>
      <dgm:t>
        <a:bodyPr/>
        <a:lstStyle/>
        <a:p>
          <a:endParaRPr lang="ru-RU"/>
        </a:p>
      </dgm:t>
    </dgm:pt>
    <dgm:pt modelId="{704052F7-7922-4137-8CD2-16D036A66BDE}" type="pres">
      <dgm:prSet presAssocID="{8175BAA9-D08C-4543-BD3B-AC5E0835C238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be-BY"/>
        </a:p>
      </dgm:t>
    </dgm:pt>
    <dgm:pt modelId="{BA010ED8-B9A3-4ED0-B6FD-E56D70EF392E}" type="pres">
      <dgm:prSet presAssocID="{8175BAA9-D08C-4543-BD3B-AC5E0835C238}" presName="comp1" presStyleCnt="0"/>
      <dgm:spPr/>
    </dgm:pt>
    <dgm:pt modelId="{3D8E9C0B-1CCF-442B-AE94-86AA7F2CF48A}" type="pres">
      <dgm:prSet presAssocID="{8175BAA9-D08C-4543-BD3B-AC5E0835C238}" presName="circle1" presStyleLbl="node1" presStyleIdx="0" presStyleCnt="2"/>
      <dgm:spPr/>
      <dgm:t>
        <a:bodyPr/>
        <a:lstStyle/>
        <a:p>
          <a:endParaRPr lang="ru-RU"/>
        </a:p>
      </dgm:t>
    </dgm:pt>
    <dgm:pt modelId="{FCAFCF9D-B812-4DDE-BFF3-563E41BB3B2A}" type="pres">
      <dgm:prSet presAssocID="{8175BAA9-D08C-4543-BD3B-AC5E0835C238}" presName="c1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D3F992A-05A9-4763-BDF9-C4B0619C5A49}" type="pres">
      <dgm:prSet presAssocID="{8175BAA9-D08C-4543-BD3B-AC5E0835C238}" presName="comp2" presStyleCnt="0"/>
      <dgm:spPr/>
    </dgm:pt>
    <dgm:pt modelId="{1C0B5BD7-64FE-44D5-BBF4-6ED0502582B9}" type="pres">
      <dgm:prSet presAssocID="{8175BAA9-D08C-4543-BD3B-AC5E0835C238}" presName="circle2" presStyleLbl="node1" presStyleIdx="1" presStyleCnt="2" custScaleX="80000" custScaleY="67111"/>
      <dgm:spPr/>
      <dgm:t>
        <a:bodyPr/>
        <a:lstStyle/>
        <a:p>
          <a:endParaRPr lang="be-BY"/>
        </a:p>
      </dgm:t>
    </dgm:pt>
    <dgm:pt modelId="{708B4748-6346-49D5-B30A-3604D345B448}" type="pres">
      <dgm:prSet presAssocID="{8175BAA9-D08C-4543-BD3B-AC5E0835C238}" presName="c2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be-BY"/>
        </a:p>
      </dgm:t>
    </dgm:pt>
  </dgm:ptLst>
  <dgm:cxnLst>
    <dgm:cxn modelId="{C5BC8513-EE17-40B2-8FA1-C2F0E665F76B}" type="presOf" srcId="{24903573-9011-48B0-83B2-280929701E18}" destId="{3D8E9C0B-1CCF-442B-AE94-86AA7F2CF48A}" srcOrd="0" destOrd="0" presId="urn:microsoft.com/office/officeart/2005/8/layout/venn2"/>
    <dgm:cxn modelId="{7858978E-9C11-4036-86D5-EC8C6FC6A83E}" type="presOf" srcId="{692E7CA9-D2C5-4466-8841-0B3BB595CC07}" destId="{708B4748-6346-49D5-B30A-3604D345B448}" srcOrd="1" destOrd="0" presId="urn:microsoft.com/office/officeart/2005/8/layout/venn2"/>
    <dgm:cxn modelId="{9F0DC850-8688-47EF-94E7-1C3F2FE883C2}" srcId="{8175BAA9-D08C-4543-BD3B-AC5E0835C238}" destId="{692E7CA9-D2C5-4466-8841-0B3BB595CC07}" srcOrd="1" destOrd="0" parTransId="{63B8DF8F-E1D8-4A89-A863-BBAA7E154CA2}" sibTransId="{79B18439-1888-4534-9705-853D557C0147}"/>
    <dgm:cxn modelId="{55763DB1-98B0-41BE-B5F9-A10CCD4E58C0}" type="presOf" srcId="{24903573-9011-48B0-83B2-280929701E18}" destId="{FCAFCF9D-B812-4DDE-BFF3-563E41BB3B2A}" srcOrd="1" destOrd="0" presId="urn:microsoft.com/office/officeart/2005/8/layout/venn2"/>
    <dgm:cxn modelId="{7DF3F938-E4BD-404E-827C-4F39C7187313}" srcId="{8175BAA9-D08C-4543-BD3B-AC5E0835C238}" destId="{24903573-9011-48B0-83B2-280929701E18}" srcOrd="0" destOrd="0" parTransId="{71FFB324-FB30-4F34-874A-1B003A6D7307}" sibTransId="{488F969F-93B3-4325-8403-869783C4A013}"/>
    <dgm:cxn modelId="{BFDEED5A-F014-45A7-BB4B-D0E0006187E9}" type="presOf" srcId="{692E7CA9-D2C5-4466-8841-0B3BB595CC07}" destId="{1C0B5BD7-64FE-44D5-BBF4-6ED0502582B9}" srcOrd="0" destOrd="0" presId="urn:microsoft.com/office/officeart/2005/8/layout/venn2"/>
    <dgm:cxn modelId="{1C467285-9704-4F52-8679-F14FF7DA6A08}" type="presOf" srcId="{8175BAA9-D08C-4543-BD3B-AC5E0835C238}" destId="{704052F7-7922-4137-8CD2-16D036A66BDE}" srcOrd="0" destOrd="0" presId="urn:microsoft.com/office/officeart/2005/8/layout/venn2"/>
    <dgm:cxn modelId="{76D44F8A-A1A5-4E99-9458-A2065E5B945E}" type="presParOf" srcId="{704052F7-7922-4137-8CD2-16D036A66BDE}" destId="{BA010ED8-B9A3-4ED0-B6FD-E56D70EF392E}" srcOrd="0" destOrd="0" presId="urn:microsoft.com/office/officeart/2005/8/layout/venn2"/>
    <dgm:cxn modelId="{485A1BFE-3951-4850-977B-EB37AFB0AC54}" type="presParOf" srcId="{BA010ED8-B9A3-4ED0-B6FD-E56D70EF392E}" destId="{3D8E9C0B-1CCF-442B-AE94-86AA7F2CF48A}" srcOrd="0" destOrd="0" presId="urn:microsoft.com/office/officeart/2005/8/layout/venn2"/>
    <dgm:cxn modelId="{AD357A2F-053A-4671-B607-27419544C93E}" type="presParOf" srcId="{BA010ED8-B9A3-4ED0-B6FD-E56D70EF392E}" destId="{FCAFCF9D-B812-4DDE-BFF3-563E41BB3B2A}" srcOrd="1" destOrd="0" presId="urn:microsoft.com/office/officeart/2005/8/layout/venn2"/>
    <dgm:cxn modelId="{63198039-77CA-412B-9F48-3F91BE9BD970}" type="presParOf" srcId="{704052F7-7922-4137-8CD2-16D036A66BDE}" destId="{BD3F992A-05A9-4763-BDF9-C4B0619C5A49}" srcOrd="1" destOrd="0" presId="urn:microsoft.com/office/officeart/2005/8/layout/venn2"/>
    <dgm:cxn modelId="{2A5A8CE1-0571-45AB-AE55-E66471C86180}" type="presParOf" srcId="{BD3F992A-05A9-4763-BDF9-C4B0619C5A49}" destId="{1C0B5BD7-64FE-44D5-BBF4-6ED0502582B9}" srcOrd="0" destOrd="0" presId="urn:microsoft.com/office/officeart/2005/8/layout/venn2"/>
    <dgm:cxn modelId="{F34068F2-09C2-4DAC-AAC0-392E15036ACE}" type="presParOf" srcId="{BD3F992A-05A9-4763-BDF9-C4B0619C5A49}" destId="{708B4748-6346-49D5-B30A-3604D345B448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EA7982-FCE3-448D-B43E-B5C3AC493106}" type="doc">
      <dgm:prSet loTypeId="urn:microsoft.com/office/officeart/2005/8/layout/cycle1" loCatId="cycle" qsTypeId="urn:microsoft.com/office/officeart/2005/8/quickstyle/simple1#5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7E8B477E-423C-4B64-B17E-3100BDE85BA0}">
      <dgm:prSet phldrT="[Текст]" custT="1"/>
      <dgm:spPr/>
      <dgm:t>
        <a:bodyPr/>
        <a:lstStyle/>
        <a:p>
          <a:r>
            <a:rPr lang="ru-RU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Малый объем прибыли</a:t>
          </a:r>
          <a:endParaRPr lang="ru-RU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8D925F85-C2DC-4350-8BC5-292FA88ACCF8}" type="parTrans" cxnId="{C2BC4CB7-A39E-4072-91B0-A65E7865C6DA}">
      <dgm:prSet/>
      <dgm:spPr/>
      <dgm:t>
        <a:bodyPr/>
        <a:lstStyle/>
        <a:p>
          <a:endParaRPr lang="ru-RU"/>
        </a:p>
      </dgm:t>
    </dgm:pt>
    <dgm:pt modelId="{0D839315-8BA2-46FD-A6AE-8CBEC6AE2B7F}" type="sibTrans" cxnId="{C2BC4CB7-A39E-4072-91B0-A65E7865C6DA}">
      <dgm:prSet/>
      <dgm:spPr/>
      <dgm:t>
        <a:bodyPr/>
        <a:lstStyle/>
        <a:p>
          <a:endParaRPr lang="ru-RU"/>
        </a:p>
      </dgm:t>
    </dgm:pt>
    <dgm:pt modelId="{1AEC93CE-221D-4333-8E94-3EDE069134E2}">
      <dgm:prSet phldrT="[Текст]" custT="1"/>
      <dgm:spPr/>
      <dgm:t>
        <a:bodyPr/>
        <a:lstStyle/>
        <a:p>
          <a:r>
            <a:rPr lang="ru-RU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Недостаток собственных средств</a:t>
          </a:r>
          <a:endParaRPr lang="ru-RU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62506093-BB66-48BD-B85F-61210B02650B}" type="parTrans" cxnId="{FA08A086-E50D-4B73-B11C-2B00956437CB}">
      <dgm:prSet/>
      <dgm:spPr/>
      <dgm:t>
        <a:bodyPr/>
        <a:lstStyle/>
        <a:p>
          <a:endParaRPr lang="ru-RU"/>
        </a:p>
      </dgm:t>
    </dgm:pt>
    <dgm:pt modelId="{318ED8AC-2874-45F3-985B-F4377AFA52FE}" type="sibTrans" cxnId="{FA08A086-E50D-4B73-B11C-2B00956437CB}">
      <dgm:prSet/>
      <dgm:spPr/>
      <dgm:t>
        <a:bodyPr/>
        <a:lstStyle/>
        <a:p>
          <a:endParaRPr lang="ru-RU"/>
        </a:p>
      </dgm:t>
    </dgm:pt>
    <dgm:pt modelId="{754511ED-32F1-4984-90E4-7CC61C693782}">
      <dgm:prSet phldrT="[Текст]" custT="1"/>
      <dgm:spPr/>
      <dgm:t>
        <a:bodyPr/>
        <a:lstStyle/>
        <a:p>
          <a:r>
            <a:rPr lang="ru-RU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Низкий уровень обновления ОК и инноваций</a:t>
          </a:r>
          <a:endParaRPr lang="ru-RU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E575F266-68A6-46AB-AB85-828E49286702}" type="parTrans" cxnId="{E0DEC2D4-4172-4154-9259-2C091C9BB865}">
      <dgm:prSet/>
      <dgm:spPr/>
      <dgm:t>
        <a:bodyPr/>
        <a:lstStyle/>
        <a:p>
          <a:endParaRPr lang="ru-RU"/>
        </a:p>
      </dgm:t>
    </dgm:pt>
    <dgm:pt modelId="{9FE5D7EC-9CFC-4A30-A33C-3F5C200B6BB8}" type="sibTrans" cxnId="{E0DEC2D4-4172-4154-9259-2C091C9BB865}">
      <dgm:prSet/>
      <dgm:spPr/>
      <dgm:t>
        <a:bodyPr/>
        <a:lstStyle/>
        <a:p>
          <a:endParaRPr lang="ru-RU"/>
        </a:p>
      </dgm:t>
    </dgm:pt>
    <dgm:pt modelId="{E4DD55AE-0928-4F09-8CE0-4C8A6AB40CDF}">
      <dgm:prSet phldrT="[Текст]" custT="1"/>
      <dgm:spPr/>
      <dgm:t>
        <a:bodyPr/>
        <a:lstStyle/>
        <a:p>
          <a:r>
            <a:rPr lang="ru-RU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Низкий спрос на товары и услуги</a:t>
          </a:r>
          <a:endParaRPr lang="ru-RU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A7F8F371-7732-4D43-AE6E-096041A492ED}" type="parTrans" cxnId="{17C10C1D-9618-44FA-BDB3-B7B5ADDFF9E6}">
      <dgm:prSet/>
      <dgm:spPr/>
      <dgm:t>
        <a:bodyPr/>
        <a:lstStyle/>
        <a:p>
          <a:endParaRPr lang="ru-RU"/>
        </a:p>
      </dgm:t>
    </dgm:pt>
    <dgm:pt modelId="{44F1BC67-D6B1-4D66-9FFD-3B5A467494C6}" type="sibTrans" cxnId="{17C10C1D-9618-44FA-BDB3-B7B5ADDFF9E6}">
      <dgm:prSet/>
      <dgm:spPr/>
      <dgm:t>
        <a:bodyPr/>
        <a:lstStyle/>
        <a:p>
          <a:endParaRPr lang="ru-RU"/>
        </a:p>
      </dgm:t>
    </dgm:pt>
    <dgm:pt modelId="{C5CF0B2A-A186-4BF3-B608-4F1FEE541C7C}">
      <dgm:prSet phldrT="[Текст]" custT="1"/>
      <dgm:spPr/>
      <dgm:t>
        <a:bodyPr/>
        <a:lstStyle/>
        <a:p>
          <a:r>
            <a:rPr lang="ru-RU" sz="1800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Низкая конкурентоспособность </a:t>
          </a:r>
        </a:p>
        <a:p>
          <a:r>
            <a:rPr lang="ru-RU" sz="1800" b="1" dirty="0" err="1" smtClean="0">
              <a:latin typeface="Verdana" pitchFamily="34" charset="0"/>
              <a:ea typeface="Verdana" pitchFamily="34" charset="0"/>
              <a:cs typeface="Verdana" pitchFamily="34" charset="0"/>
            </a:rPr>
            <a:t>ТиУ</a:t>
          </a:r>
          <a:endParaRPr lang="ru-RU" sz="1800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FDD75E26-B452-4CD4-9019-721717FE5B64}" type="sibTrans" cxnId="{6065ACC9-B9A0-454C-8537-E80DC09D2A52}">
      <dgm:prSet/>
      <dgm:spPr/>
      <dgm:t>
        <a:bodyPr/>
        <a:lstStyle/>
        <a:p>
          <a:endParaRPr lang="ru-RU"/>
        </a:p>
      </dgm:t>
    </dgm:pt>
    <dgm:pt modelId="{EDF03498-CC4B-4925-B8D3-B3E86350E742}" type="parTrans" cxnId="{6065ACC9-B9A0-454C-8537-E80DC09D2A52}">
      <dgm:prSet/>
      <dgm:spPr/>
      <dgm:t>
        <a:bodyPr/>
        <a:lstStyle/>
        <a:p>
          <a:endParaRPr lang="ru-RU"/>
        </a:p>
      </dgm:t>
    </dgm:pt>
    <dgm:pt modelId="{949C9DCD-5D45-4391-8CFA-8454BEDE3FE6}" type="pres">
      <dgm:prSet presAssocID="{5EEA7982-FCE3-448D-B43E-B5C3AC49310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0D8511A3-D7CC-4FFA-8079-EE9A0024C212}" type="pres">
      <dgm:prSet presAssocID="{7E8B477E-423C-4B64-B17E-3100BDE85BA0}" presName="dummy" presStyleCnt="0"/>
      <dgm:spPr/>
    </dgm:pt>
    <dgm:pt modelId="{B2E18D78-812F-4588-AF56-C0C7FBD27104}" type="pres">
      <dgm:prSet presAssocID="{7E8B477E-423C-4B64-B17E-3100BDE85BA0}" presName="node" presStyleLbl="revTx" presStyleIdx="0" presStyleCnt="5" custScaleX="185850" custScaleY="691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FF52548-7DE9-447B-8DBA-A0CA37A11AEA}" type="pres">
      <dgm:prSet presAssocID="{0D839315-8BA2-46FD-A6AE-8CBEC6AE2B7F}" presName="sibTrans" presStyleLbl="node1" presStyleIdx="0" presStyleCnt="5"/>
      <dgm:spPr/>
      <dgm:t>
        <a:bodyPr/>
        <a:lstStyle/>
        <a:p>
          <a:endParaRPr lang="ru-RU"/>
        </a:p>
      </dgm:t>
    </dgm:pt>
    <dgm:pt modelId="{DE5B17AB-3CC3-41B2-AF6C-C678A97BC8E2}" type="pres">
      <dgm:prSet presAssocID="{1AEC93CE-221D-4333-8E94-3EDE069134E2}" presName="dummy" presStyleCnt="0"/>
      <dgm:spPr/>
    </dgm:pt>
    <dgm:pt modelId="{1784F64A-47DF-415D-9446-C00C146DEED6}" type="pres">
      <dgm:prSet presAssocID="{1AEC93CE-221D-4333-8E94-3EDE069134E2}" presName="node" presStyleLbl="revTx" presStyleIdx="1" presStyleCnt="5" custScaleX="1529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C01A51F-A4E2-471D-932B-0032DA1DF67F}" type="pres">
      <dgm:prSet presAssocID="{318ED8AC-2874-45F3-985B-F4377AFA52FE}" presName="sibTrans" presStyleLbl="node1" presStyleIdx="1" presStyleCnt="5"/>
      <dgm:spPr/>
      <dgm:t>
        <a:bodyPr/>
        <a:lstStyle/>
        <a:p>
          <a:endParaRPr lang="ru-RU"/>
        </a:p>
      </dgm:t>
    </dgm:pt>
    <dgm:pt modelId="{EA03B00B-89E4-47AE-A31F-D164AAA1B75C}" type="pres">
      <dgm:prSet presAssocID="{754511ED-32F1-4984-90E4-7CC61C693782}" presName="dummy" presStyleCnt="0"/>
      <dgm:spPr/>
    </dgm:pt>
    <dgm:pt modelId="{71505C4D-702F-46BC-884A-5FE7C425B04F}" type="pres">
      <dgm:prSet presAssocID="{754511ED-32F1-4984-90E4-7CC61C693782}" presName="node" presStyleLbl="revTx" presStyleIdx="2" presStyleCnt="5" custScaleX="1529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40DA3A-B583-4FFA-9AC4-F6E2F869B518}" type="pres">
      <dgm:prSet presAssocID="{9FE5D7EC-9CFC-4A30-A33C-3F5C200B6BB8}" presName="sibTrans" presStyleLbl="node1" presStyleIdx="2" presStyleCnt="5"/>
      <dgm:spPr/>
      <dgm:t>
        <a:bodyPr/>
        <a:lstStyle/>
        <a:p>
          <a:endParaRPr lang="ru-RU"/>
        </a:p>
      </dgm:t>
    </dgm:pt>
    <dgm:pt modelId="{52081E70-C297-45CC-BE2E-C21746645BB3}" type="pres">
      <dgm:prSet presAssocID="{E4DD55AE-0928-4F09-8CE0-4C8A6AB40CDF}" presName="dummy" presStyleCnt="0"/>
      <dgm:spPr/>
    </dgm:pt>
    <dgm:pt modelId="{8D5224FB-9BA3-49F8-9C79-9E8B79E6D038}" type="pres">
      <dgm:prSet presAssocID="{E4DD55AE-0928-4F09-8CE0-4C8A6AB40CDF}" presName="node" presStyleLbl="revTx" presStyleIdx="3" presStyleCnt="5" custScaleX="1529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877C5BD-4818-4610-85CA-A1A95216DD14}" type="pres">
      <dgm:prSet presAssocID="{44F1BC67-D6B1-4D66-9FFD-3B5A467494C6}" presName="sibTrans" presStyleLbl="node1" presStyleIdx="3" presStyleCnt="5"/>
      <dgm:spPr/>
      <dgm:t>
        <a:bodyPr/>
        <a:lstStyle/>
        <a:p>
          <a:endParaRPr lang="ru-RU"/>
        </a:p>
      </dgm:t>
    </dgm:pt>
    <dgm:pt modelId="{2101E63B-061C-47DC-8D90-85E6CAD910EA}" type="pres">
      <dgm:prSet presAssocID="{C5CF0B2A-A186-4BF3-B608-4F1FEE541C7C}" presName="dummy" presStyleCnt="0"/>
      <dgm:spPr/>
    </dgm:pt>
    <dgm:pt modelId="{E8B5772F-254F-4647-B789-FC5870830464}" type="pres">
      <dgm:prSet presAssocID="{C5CF0B2A-A186-4BF3-B608-4F1FEE541C7C}" presName="node" presStyleLbl="revTx" presStyleIdx="4" presStyleCnt="5" custScaleX="15299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94406C7-1A2F-45D0-9E09-4EFABF4EE8ED}" type="pres">
      <dgm:prSet presAssocID="{FDD75E26-B452-4CD4-9019-721717FE5B64}" presName="sibTrans" presStyleLbl="node1" presStyleIdx="4" presStyleCnt="5"/>
      <dgm:spPr/>
      <dgm:t>
        <a:bodyPr/>
        <a:lstStyle/>
        <a:p>
          <a:endParaRPr lang="ru-RU"/>
        </a:p>
      </dgm:t>
    </dgm:pt>
  </dgm:ptLst>
  <dgm:cxnLst>
    <dgm:cxn modelId="{C2BC4CB7-A39E-4072-91B0-A65E7865C6DA}" srcId="{5EEA7982-FCE3-448D-B43E-B5C3AC493106}" destId="{7E8B477E-423C-4B64-B17E-3100BDE85BA0}" srcOrd="0" destOrd="0" parTransId="{8D925F85-C2DC-4350-8BC5-292FA88ACCF8}" sibTransId="{0D839315-8BA2-46FD-A6AE-8CBEC6AE2B7F}"/>
    <dgm:cxn modelId="{6BA81262-D097-4688-BD83-D13DE0369AF6}" type="presOf" srcId="{1AEC93CE-221D-4333-8E94-3EDE069134E2}" destId="{1784F64A-47DF-415D-9446-C00C146DEED6}" srcOrd="0" destOrd="0" presId="urn:microsoft.com/office/officeart/2005/8/layout/cycle1"/>
    <dgm:cxn modelId="{489F2511-DC80-482E-AED7-302D3D4CD22F}" type="presOf" srcId="{318ED8AC-2874-45F3-985B-F4377AFA52FE}" destId="{7C01A51F-A4E2-471D-932B-0032DA1DF67F}" srcOrd="0" destOrd="0" presId="urn:microsoft.com/office/officeart/2005/8/layout/cycle1"/>
    <dgm:cxn modelId="{17C10C1D-9618-44FA-BDB3-B7B5ADDFF9E6}" srcId="{5EEA7982-FCE3-448D-B43E-B5C3AC493106}" destId="{E4DD55AE-0928-4F09-8CE0-4C8A6AB40CDF}" srcOrd="3" destOrd="0" parTransId="{A7F8F371-7732-4D43-AE6E-096041A492ED}" sibTransId="{44F1BC67-D6B1-4D66-9FFD-3B5A467494C6}"/>
    <dgm:cxn modelId="{FA08A086-E50D-4B73-B11C-2B00956437CB}" srcId="{5EEA7982-FCE3-448D-B43E-B5C3AC493106}" destId="{1AEC93CE-221D-4333-8E94-3EDE069134E2}" srcOrd="1" destOrd="0" parTransId="{62506093-BB66-48BD-B85F-61210B02650B}" sibTransId="{318ED8AC-2874-45F3-985B-F4377AFA52FE}"/>
    <dgm:cxn modelId="{A07C931A-5031-434D-8EB1-5B445815AAB2}" type="presOf" srcId="{44F1BC67-D6B1-4D66-9FFD-3B5A467494C6}" destId="{5877C5BD-4818-4610-85CA-A1A95216DD14}" srcOrd="0" destOrd="0" presId="urn:microsoft.com/office/officeart/2005/8/layout/cycle1"/>
    <dgm:cxn modelId="{E0DEC2D4-4172-4154-9259-2C091C9BB865}" srcId="{5EEA7982-FCE3-448D-B43E-B5C3AC493106}" destId="{754511ED-32F1-4984-90E4-7CC61C693782}" srcOrd="2" destOrd="0" parTransId="{E575F266-68A6-46AB-AB85-828E49286702}" sibTransId="{9FE5D7EC-9CFC-4A30-A33C-3F5C200B6BB8}"/>
    <dgm:cxn modelId="{53204532-38BC-4CF9-957F-5535BF37D3FA}" type="presOf" srcId="{E4DD55AE-0928-4F09-8CE0-4C8A6AB40CDF}" destId="{8D5224FB-9BA3-49F8-9C79-9E8B79E6D038}" srcOrd="0" destOrd="0" presId="urn:microsoft.com/office/officeart/2005/8/layout/cycle1"/>
    <dgm:cxn modelId="{74887AEC-BFFE-4F99-8C7F-2425E168DB2B}" type="presOf" srcId="{C5CF0B2A-A186-4BF3-B608-4F1FEE541C7C}" destId="{E8B5772F-254F-4647-B789-FC5870830464}" srcOrd="0" destOrd="0" presId="urn:microsoft.com/office/officeart/2005/8/layout/cycle1"/>
    <dgm:cxn modelId="{894F74D2-AEDF-473A-BBD9-567756F469BA}" type="presOf" srcId="{754511ED-32F1-4984-90E4-7CC61C693782}" destId="{71505C4D-702F-46BC-884A-5FE7C425B04F}" srcOrd="0" destOrd="0" presId="urn:microsoft.com/office/officeart/2005/8/layout/cycle1"/>
    <dgm:cxn modelId="{6065ACC9-B9A0-454C-8537-E80DC09D2A52}" srcId="{5EEA7982-FCE3-448D-B43E-B5C3AC493106}" destId="{C5CF0B2A-A186-4BF3-B608-4F1FEE541C7C}" srcOrd="4" destOrd="0" parTransId="{EDF03498-CC4B-4925-B8D3-B3E86350E742}" sibTransId="{FDD75E26-B452-4CD4-9019-721717FE5B64}"/>
    <dgm:cxn modelId="{FEFA17D9-7713-424F-9643-0E97AC3DC0E5}" type="presOf" srcId="{FDD75E26-B452-4CD4-9019-721717FE5B64}" destId="{B94406C7-1A2F-45D0-9E09-4EFABF4EE8ED}" srcOrd="0" destOrd="0" presId="urn:microsoft.com/office/officeart/2005/8/layout/cycle1"/>
    <dgm:cxn modelId="{CA74EE7C-12E7-4196-AA90-AA8C26520606}" type="presOf" srcId="{5EEA7982-FCE3-448D-B43E-B5C3AC493106}" destId="{949C9DCD-5D45-4391-8CFA-8454BEDE3FE6}" srcOrd="0" destOrd="0" presId="urn:microsoft.com/office/officeart/2005/8/layout/cycle1"/>
    <dgm:cxn modelId="{CCE14A13-978F-49AC-AA1D-1C13CB44B3BF}" type="presOf" srcId="{7E8B477E-423C-4B64-B17E-3100BDE85BA0}" destId="{B2E18D78-812F-4588-AF56-C0C7FBD27104}" srcOrd="0" destOrd="0" presId="urn:microsoft.com/office/officeart/2005/8/layout/cycle1"/>
    <dgm:cxn modelId="{9D90845B-2D49-47B4-9FFD-D39731A1C65B}" type="presOf" srcId="{0D839315-8BA2-46FD-A6AE-8CBEC6AE2B7F}" destId="{6FF52548-7DE9-447B-8DBA-A0CA37A11AEA}" srcOrd="0" destOrd="0" presId="urn:microsoft.com/office/officeart/2005/8/layout/cycle1"/>
    <dgm:cxn modelId="{41F3798B-9473-4FDB-B30F-8C59DE7A1D90}" type="presOf" srcId="{9FE5D7EC-9CFC-4A30-A33C-3F5C200B6BB8}" destId="{F740DA3A-B583-4FFA-9AC4-F6E2F869B518}" srcOrd="0" destOrd="0" presId="urn:microsoft.com/office/officeart/2005/8/layout/cycle1"/>
    <dgm:cxn modelId="{9CF3D5F1-2CBC-46FB-BB3A-FA8C1D78765C}" type="presParOf" srcId="{949C9DCD-5D45-4391-8CFA-8454BEDE3FE6}" destId="{0D8511A3-D7CC-4FFA-8079-EE9A0024C212}" srcOrd="0" destOrd="0" presId="urn:microsoft.com/office/officeart/2005/8/layout/cycle1"/>
    <dgm:cxn modelId="{D773FE27-237F-46D6-AC3B-BD767BE9E742}" type="presParOf" srcId="{949C9DCD-5D45-4391-8CFA-8454BEDE3FE6}" destId="{B2E18D78-812F-4588-AF56-C0C7FBD27104}" srcOrd="1" destOrd="0" presId="urn:microsoft.com/office/officeart/2005/8/layout/cycle1"/>
    <dgm:cxn modelId="{AFB0BEE3-5047-40AF-858E-3F1D68537EC8}" type="presParOf" srcId="{949C9DCD-5D45-4391-8CFA-8454BEDE3FE6}" destId="{6FF52548-7DE9-447B-8DBA-A0CA37A11AEA}" srcOrd="2" destOrd="0" presId="urn:microsoft.com/office/officeart/2005/8/layout/cycle1"/>
    <dgm:cxn modelId="{7D3236DA-5F40-44F3-9369-D113B821A9EF}" type="presParOf" srcId="{949C9DCD-5D45-4391-8CFA-8454BEDE3FE6}" destId="{DE5B17AB-3CC3-41B2-AF6C-C678A97BC8E2}" srcOrd="3" destOrd="0" presId="urn:microsoft.com/office/officeart/2005/8/layout/cycle1"/>
    <dgm:cxn modelId="{F3A016F5-40D4-46DF-A3E4-29C575032337}" type="presParOf" srcId="{949C9DCD-5D45-4391-8CFA-8454BEDE3FE6}" destId="{1784F64A-47DF-415D-9446-C00C146DEED6}" srcOrd="4" destOrd="0" presId="urn:microsoft.com/office/officeart/2005/8/layout/cycle1"/>
    <dgm:cxn modelId="{FE23F52D-8BEA-4CA8-BB65-E89BF16B5A4C}" type="presParOf" srcId="{949C9DCD-5D45-4391-8CFA-8454BEDE3FE6}" destId="{7C01A51F-A4E2-471D-932B-0032DA1DF67F}" srcOrd="5" destOrd="0" presId="urn:microsoft.com/office/officeart/2005/8/layout/cycle1"/>
    <dgm:cxn modelId="{D9EB9458-1E0E-4DEA-9753-BA322AC1309F}" type="presParOf" srcId="{949C9DCD-5D45-4391-8CFA-8454BEDE3FE6}" destId="{EA03B00B-89E4-47AE-A31F-D164AAA1B75C}" srcOrd="6" destOrd="0" presId="urn:microsoft.com/office/officeart/2005/8/layout/cycle1"/>
    <dgm:cxn modelId="{602DE159-2D9E-4A20-B55E-3FAC2FCAA5E2}" type="presParOf" srcId="{949C9DCD-5D45-4391-8CFA-8454BEDE3FE6}" destId="{71505C4D-702F-46BC-884A-5FE7C425B04F}" srcOrd="7" destOrd="0" presId="urn:microsoft.com/office/officeart/2005/8/layout/cycle1"/>
    <dgm:cxn modelId="{3EA9D832-DA59-45D7-A913-049D8F71CC70}" type="presParOf" srcId="{949C9DCD-5D45-4391-8CFA-8454BEDE3FE6}" destId="{F740DA3A-B583-4FFA-9AC4-F6E2F869B518}" srcOrd="8" destOrd="0" presId="urn:microsoft.com/office/officeart/2005/8/layout/cycle1"/>
    <dgm:cxn modelId="{44E6F46F-5408-4AD7-99EC-6C4A09F1C321}" type="presParOf" srcId="{949C9DCD-5D45-4391-8CFA-8454BEDE3FE6}" destId="{52081E70-C297-45CC-BE2E-C21746645BB3}" srcOrd="9" destOrd="0" presId="urn:microsoft.com/office/officeart/2005/8/layout/cycle1"/>
    <dgm:cxn modelId="{C7C9D13E-BF8C-47FF-ACE8-6BF63717C0FE}" type="presParOf" srcId="{949C9DCD-5D45-4391-8CFA-8454BEDE3FE6}" destId="{8D5224FB-9BA3-49F8-9C79-9E8B79E6D038}" srcOrd="10" destOrd="0" presId="urn:microsoft.com/office/officeart/2005/8/layout/cycle1"/>
    <dgm:cxn modelId="{2295BA2F-894F-412E-9159-21C0D68B7CF4}" type="presParOf" srcId="{949C9DCD-5D45-4391-8CFA-8454BEDE3FE6}" destId="{5877C5BD-4818-4610-85CA-A1A95216DD14}" srcOrd="11" destOrd="0" presId="urn:microsoft.com/office/officeart/2005/8/layout/cycle1"/>
    <dgm:cxn modelId="{B9F54013-FA42-4864-B087-4A7EE1689EFB}" type="presParOf" srcId="{949C9DCD-5D45-4391-8CFA-8454BEDE3FE6}" destId="{2101E63B-061C-47DC-8D90-85E6CAD910EA}" srcOrd="12" destOrd="0" presId="urn:microsoft.com/office/officeart/2005/8/layout/cycle1"/>
    <dgm:cxn modelId="{6E5C3450-3212-464E-A823-10492C822F1A}" type="presParOf" srcId="{949C9DCD-5D45-4391-8CFA-8454BEDE3FE6}" destId="{E8B5772F-254F-4647-B789-FC5870830464}" srcOrd="13" destOrd="0" presId="urn:microsoft.com/office/officeart/2005/8/layout/cycle1"/>
    <dgm:cxn modelId="{9AE46F2B-F85E-4A73-923B-56F478E4A88F}" type="presParOf" srcId="{949C9DCD-5D45-4391-8CFA-8454BEDE3FE6}" destId="{B94406C7-1A2F-45D0-9E09-4EFABF4EE8ED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D8E9C0B-1CCF-442B-AE94-86AA7F2CF48A}">
      <dsp:nvSpPr>
        <dsp:cNvPr id="0" name=""/>
        <dsp:cNvSpPr/>
      </dsp:nvSpPr>
      <dsp:spPr>
        <a:xfrm>
          <a:off x="990600" y="0"/>
          <a:ext cx="5562600" cy="55626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dirty="0" smtClean="0"/>
            <a:t>Ресурсы</a:t>
          </a:r>
          <a:endParaRPr lang="ru-RU" sz="3300" kern="1200" dirty="0"/>
        </a:p>
      </dsp:txBody>
      <dsp:txXfrm>
        <a:off x="2311717" y="417194"/>
        <a:ext cx="2920365" cy="945642"/>
      </dsp:txXfrm>
    </dsp:sp>
    <dsp:sp modelId="{1C0B5BD7-64FE-44D5-BBF4-6ED0502582B9}">
      <dsp:nvSpPr>
        <dsp:cNvPr id="0" name=""/>
        <dsp:cNvSpPr/>
      </dsp:nvSpPr>
      <dsp:spPr>
        <a:xfrm>
          <a:off x="2103119" y="2076706"/>
          <a:ext cx="3337560" cy="27998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300" kern="1200" dirty="0" smtClean="0"/>
            <a:t>Факторы</a:t>
          </a:r>
          <a:endParaRPr lang="ru-RU" sz="3300" kern="1200" dirty="0"/>
        </a:p>
      </dsp:txBody>
      <dsp:txXfrm>
        <a:off x="2591894" y="2776665"/>
        <a:ext cx="2360011" cy="139991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2E18D78-812F-4588-AF56-C0C7FBD27104}">
      <dsp:nvSpPr>
        <dsp:cNvPr id="0" name=""/>
        <dsp:cNvSpPr/>
      </dsp:nvSpPr>
      <dsp:spPr>
        <a:xfrm>
          <a:off x="3911697" y="235304"/>
          <a:ext cx="2381569" cy="8863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Малый объем прибыли</a:t>
          </a:r>
          <a:endParaRPr lang="ru-RU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3911697" y="235304"/>
        <a:ext cx="2381569" cy="886351"/>
      </dsp:txXfrm>
    </dsp:sp>
    <dsp:sp modelId="{6FF52548-7DE9-447B-8DBA-A0CA37A11AEA}">
      <dsp:nvSpPr>
        <dsp:cNvPr id="0" name=""/>
        <dsp:cNvSpPr/>
      </dsp:nvSpPr>
      <dsp:spPr>
        <a:xfrm>
          <a:off x="1443310" y="200"/>
          <a:ext cx="4809578" cy="4809578"/>
        </a:xfrm>
        <a:prstGeom prst="circularArrow">
          <a:avLst>
            <a:gd name="adj1" fmla="val 5196"/>
            <a:gd name="adj2" fmla="val 335575"/>
            <a:gd name="adj3" fmla="val 21294621"/>
            <a:gd name="adj4" fmla="val 19381995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4F64A-47DF-415D-9446-C00C146DEED6}">
      <dsp:nvSpPr>
        <dsp:cNvPr id="0" name=""/>
        <dsp:cNvSpPr/>
      </dsp:nvSpPr>
      <dsp:spPr>
        <a:xfrm>
          <a:off x="4897465" y="2423734"/>
          <a:ext cx="1960537" cy="128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Недостаток собственных средств</a:t>
          </a:r>
          <a:endParaRPr lang="ru-RU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897465" y="2423734"/>
        <a:ext cx="1960537" cy="1281447"/>
      </dsp:txXfrm>
    </dsp:sp>
    <dsp:sp modelId="{7C01A51F-A4E2-471D-932B-0032DA1DF67F}">
      <dsp:nvSpPr>
        <dsp:cNvPr id="0" name=""/>
        <dsp:cNvSpPr/>
      </dsp:nvSpPr>
      <dsp:spPr>
        <a:xfrm>
          <a:off x="1443310" y="200"/>
          <a:ext cx="4809578" cy="4809578"/>
        </a:xfrm>
        <a:prstGeom prst="circularArrow">
          <a:avLst>
            <a:gd name="adj1" fmla="val 5196"/>
            <a:gd name="adj2" fmla="val 335575"/>
            <a:gd name="adj3" fmla="val 3423756"/>
            <a:gd name="adj4" fmla="val 2252120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05C4D-702F-46BC-884A-5FE7C425B04F}">
      <dsp:nvSpPr>
        <dsp:cNvPr id="0" name=""/>
        <dsp:cNvSpPr/>
      </dsp:nvSpPr>
      <dsp:spPr>
        <a:xfrm>
          <a:off x="2867831" y="3898350"/>
          <a:ext cx="1960537" cy="128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Низкий уровень обновления ОК и инноваций</a:t>
          </a:r>
          <a:endParaRPr lang="ru-RU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867831" y="3898350"/>
        <a:ext cx="1960537" cy="1281447"/>
      </dsp:txXfrm>
    </dsp:sp>
    <dsp:sp modelId="{F740DA3A-B583-4FFA-9AC4-F6E2F869B518}">
      <dsp:nvSpPr>
        <dsp:cNvPr id="0" name=""/>
        <dsp:cNvSpPr/>
      </dsp:nvSpPr>
      <dsp:spPr>
        <a:xfrm>
          <a:off x="1443310" y="200"/>
          <a:ext cx="4809578" cy="4809578"/>
        </a:xfrm>
        <a:prstGeom prst="circularArrow">
          <a:avLst>
            <a:gd name="adj1" fmla="val 5196"/>
            <a:gd name="adj2" fmla="val 335575"/>
            <a:gd name="adj3" fmla="val 8212305"/>
            <a:gd name="adj4" fmla="val 7040670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224FB-9BA3-49F8-9C79-9E8B79E6D038}">
      <dsp:nvSpPr>
        <dsp:cNvPr id="0" name=""/>
        <dsp:cNvSpPr/>
      </dsp:nvSpPr>
      <dsp:spPr>
        <a:xfrm>
          <a:off x="838197" y="2423734"/>
          <a:ext cx="1960537" cy="128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Низкий спрос на товары и услуги</a:t>
          </a:r>
          <a:endParaRPr lang="ru-RU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838197" y="2423734"/>
        <a:ext cx="1960537" cy="1281447"/>
      </dsp:txXfrm>
    </dsp:sp>
    <dsp:sp modelId="{5877C5BD-4818-4610-85CA-A1A95216DD14}">
      <dsp:nvSpPr>
        <dsp:cNvPr id="0" name=""/>
        <dsp:cNvSpPr/>
      </dsp:nvSpPr>
      <dsp:spPr>
        <a:xfrm>
          <a:off x="1443310" y="200"/>
          <a:ext cx="4809578" cy="4809578"/>
        </a:xfrm>
        <a:prstGeom prst="circularArrow">
          <a:avLst>
            <a:gd name="adj1" fmla="val 5196"/>
            <a:gd name="adj2" fmla="val 335575"/>
            <a:gd name="adj3" fmla="val 12299395"/>
            <a:gd name="adj4" fmla="val 10769805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5772F-254F-4647-B789-FC5870830464}">
      <dsp:nvSpPr>
        <dsp:cNvPr id="0" name=""/>
        <dsp:cNvSpPr/>
      </dsp:nvSpPr>
      <dsp:spPr>
        <a:xfrm>
          <a:off x="1613448" y="37756"/>
          <a:ext cx="1960537" cy="1281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Низкая конкурентоспособность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b="1" kern="1200" dirty="0" err="1" smtClean="0">
              <a:latin typeface="Verdana" pitchFamily="34" charset="0"/>
              <a:ea typeface="Verdana" pitchFamily="34" charset="0"/>
              <a:cs typeface="Verdana" pitchFamily="34" charset="0"/>
            </a:rPr>
            <a:t>ТиУ</a:t>
          </a:r>
          <a:endParaRPr lang="ru-RU" sz="18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1613448" y="37756"/>
        <a:ext cx="1960537" cy="1281447"/>
      </dsp:txXfrm>
    </dsp:sp>
    <dsp:sp modelId="{B94406C7-1A2F-45D0-9E09-4EFABF4EE8ED}">
      <dsp:nvSpPr>
        <dsp:cNvPr id="0" name=""/>
        <dsp:cNvSpPr/>
      </dsp:nvSpPr>
      <dsp:spPr>
        <a:xfrm>
          <a:off x="1443310" y="200"/>
          <a:ext cx="4809578" cy="4809578"/>
        </a:xfrm>
        <a:prstGeom prst="circularArrow">
          <a:avLst>
            <a:gd name="adj1" fmla="val 5196"/>
            <a:gd name="adj2" fmla="val 335575"/>
            <a:gd name="adj3" fmla="val 15966889"/>
            <a:gd name="adj4" fmla="val 15757213"/>
            <a:gd name="adj5" fmla="val 6061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AD4606BB-D32E-4A64-81A2-284B12565BC2}" type="datetimeFigureOut">
              <a:rPr lang="ru-RU"/>
              <a:pPr>
                <a:defRPr/>
              </a:pPr>
              <a:t>09.09.2019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691CDC32-3BB0-475C-8FF6-2383BEEE4FD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9F72F054-C850-4223-A2E8-D02107DA270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Образ слайда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6386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be-BY" smtClean="0"/>
          </a:p>
        </p:txBody>
      </p:sp>
      <p:sp>
        <p:nvSpPr>
          <p:cNvPr id="16387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2901B5-330F-4717-B6E4-39482A8FE59D}" type="slidenum">
              <a:rPr lang="ru-RU" smtClean="0">
                <a:cs typeface="Arial" charset="0"/>
              </a:rPr>
              <a:pPr/>
              <a:t>1</a:t>
            </a:fld>
            <a:endParaRPr lang="ru-RU" smtClean="0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pPr>
              <a:defRPr/>
            </a:pPr>
            <a:fld id="{B540F83A-EA0A-42CE-956C-91473DAA279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836C7-3747-4FCF-B139-393C5E7BA8B2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706D117-FADA-48B1-8927-F5E2175AE2D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D934B28-ECFF-4F8C-885D-AAD61B04471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pPr>
              <a:defRPr/>
            </a:pPr>
            <a:fld id="{48B1CD3E-B300-4E9C-99D1-466B555BEDD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B56E7D-4408-435F-8071-915F22301FF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018471-5BFB-4AC0-9116-DE902C330C25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EDD2E1-EFF0-4F8C-8CAD-6BEB701C8B84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924C8D-BD46-457D-985E-697BBA75FB51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C105F7A-8F3A-41AB-8CD0-FAAEB651A2D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0D2857-F87F-4781-A1AB-0CB3CA8940BE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86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B2F3269-E58B-4585-A2BC-1234EC8CC83C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k:@MSITStore:G:\&#1069;&#1051;&#1045;&#1050;&#1058;&#1056;&#1054;&#1053;&#1053;&#1067;&#1049;%20&#1059;&#1063;&#1045;&#1041;&#1053;&#1048;&#1050;\&#1069;&#1082;&#1086;&#1085;&#1086;&#1084;&#1058;&#1077;&#1086;&#1088;&#1080;&#1103;.chm::/iiioe_e_iiaaeaeaie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AutoShape 5"/>
          <p:cNvSpPr>
            <a:spLocks noGrp="1" noChangeArrowheads="1"/>
          </p:cNvSpPr>
          <p:nvPr>
            <p:ph type="ctrTitle"/>
          </p:nvPr>
        </p:nvSpPr>
        <p:spPr bwMode="auto">
          <a:xfrm>
            <a:off x="1524000" y="1828800"/>
            <a:ext cx="6172200" cy="1817688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>
              <a:defRPr/>
            </a:pPr>
            <a:r>
              <a:rPr lang="ru-RU" sz="4000" i="1" cap="none" dirty="0" smtClean="0">
                <a:solidFill>
                  <a:schemeClr val="tx1"/>
                </a:solidFill>
                <a:latin typeface="Verdana" pitchFamily="34" charset="0"/>
              </a:rPr>
              <a:t>ТЕМА 2. </a:t>
            </a:r>
            <a:r>
              <a:rPr lang="ru-RU" sz="3600" dirty="0" smtClean="0">
                <a:solidFill>
                  <a:schemeClr val="tx1"/>
                </a:solidFill>
              </a:rPr>
              <a:t>Главные вопросы экономики, ограниченность ресурсов и проблема выбора в экономике</a:t>
            </a:r>
            <a:endParaRPr lang="ru-RU" sz="4000" cap="none" dirty="0" smtClean="0">
              <a:solidFill>
                <a:schemeClr val="tx1"/>
              </a:solidFill>
              <a:latin typeface="Verdana" pitchFamily="34" charset="0"/>
            </a:endParaRPr>
          </a:p>
        </p:txBody>
      </p:sp>
      <p:pic>
        <p:nvPicPr>
          <p:cNvPr id="15362" name="Picture 4" descr="Картинки по запросу выбор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886200"/>
            <a:ext cx="5972175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 bwMode="auto">
          <a:xfrm>
            <a:off x="762000" y="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b="1" cap="none" smtClean="0">
                <a:solidFill>
                  <a:schemeClr val="hlink"/>
                </a:solidFill>
                <a:latin typeface="Verdana" pitchFamily="34" charset="0"/>
              </a:rPr>
              <a:t>Пирамида потребностей по Абрахаму Маслоу:</a:t>
            </a:r>
            <a:endParaRPr lang="be-BY" sz="3200" b="1" cap="none" smtClean="0">
              <a:solidFill>
                <a:schemeClr val="hlink"/>
              </a:solidFill>
              <a:latin typeface="Verdana" pitchFamily="34" charset="0"/>
            </a:endParaRPr>
          </a:p>
        </p:txBody>
      </p:sp>
      <p:pic>
        <p:nvPicPr>
          <p:cNvPr id="21506" name="Picture 4" descr="piramida-maslow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66800"/>
            <a:ext cx="7620000" cy="561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smtClean="0">
                <a:solidFill>
                  <a:schemeClr val="hlink"/>
                </a:solidFill>
                <a:latin typeface="Verdana" pitchFamily="34" charset="0"/>
              </a:rPr>
              <a:t>Структура расходов домашних хозяйств</a:t>
            </a:r>
            <a:endParaRPr lang="be-BY" b="1" cap="none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48600" cy="4873625"/>
          </a:xfrm>
        </p:spPr>
        <p:txBody>
          <a:bodyPr>
            <a:normAutofit lnSpcReduction="10000"/>
          </a:bodyPr>
          <a:lstStyle/>
          <a:p>
            <a:r>
              <a:rPr lang="be-BY" sz="2800" dirty="0" smtClean="0">
                <a:latin typeface="Verdana" pitchFamily="34" charset="0"/>
              </a:rPr>
              <a:t>Во втором квартале 2019 году на питание (включая питание вне дома) белорусские семьи отдавали 39,5% своих расходов. </a:t>
            </a:r>
          </a:p>
          <a:p>
            <a:r>
              <a:rPr lang="be-BY" sz="2800" dirty="0" smtClean="0">
                <a:latin typeface="Verdana" pitchFamily="34" charset="0"/>
              </a:rPr>
              <a:t>В европейских же странах доля этих трат обычно не превышает 15%. </a:t>
            </a:r>
          </a:p>
          <a:p>
            <a:endParaRPr lang="be-BY" sz="2800" dirty="0" smtClean="0">
              <a:latin typeface="Verdana" pitchFamily="34" charset="0"/>
            </a:endParaRPr>
          </a:p>
          <a:p>
            <a:r>
              <a:rPr lang="ru-RU" sz="2800" i="1" dirty="0" smtClean="0">
                <a:latin typeface="Verdana" pitchFamily="34" charset="0"/>
              </a:rPr>
              <a:t>Значит ли это, что белорусы едят в 2,5 раза больше еды?</a:t>
            </a:r>
          </a:p>
          <a:p>
            <a:r>
              <a:rPr lang="ru-RU" sz="2800" i="1" dirty="0" smtClean="0">
                <a:latin typeface="Verdana" pitchFamily="34" charset="0"/>
              </a:rPr>
              <a:t>Какие выводы можно сделать для бизнеса?</a:t>
            </a:r>
            <a:endParaRPr lang="be-BY" sz="2800" i="1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533400" y="2057400"/>
            <a:ext cx="7696200" cy="3273425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i="1" dirty="0" smtClean="0">
                <a:latin typeface="Verdana" pitchFamily="34" charset="0"/>
              </a:rPr>
              <a:t>Хорошо или плохо для экономики страны большое количество магазинов «</a:t>
            </a:r>
            <a:r>
              <a:rPr lang="ru-RU" sz="3600" i="1" dirty="0" err="1" smtClean="0">
                <a:latin typeface="Verdana" pitchFamily="34" charset="0"/>
              </a:rPr>
              <a:t>секонд-хэнда</a:t>
            </a:r>
            <a:r>
              <a:rPr lang="ru-RU" sz="3600" i="1" dirty="0" smtClean="0">
                <a:latin typeface="Verdana" pitchFamily="34" charset="0"/>
              </a:rPr>
              <a:t>»?</a:t>
            </a:r>
            <a:endParaRPr lang="be-BY" sz="3600" i="1" dirty="0" smtClean="0">
              <a:latin typeface="Verdana" pitchFamily="34" charset="0"/>
            </a:endParaRPr>
          </a:p>
          <a:p>
            <a:pPr>
              <a:lnSpc>
                <a:spcPct val="80000"/>
              </a:lnSpc>
            </a:pPr>
            <a:endParaRPr lang="ru-RU" sz="2800" dirty="0" smtClean="0">
              <a:latin typeface="Verdana" pitchFamily="34" charset="0"/>
            </a:endParaRPr>
          </a:p>
          <a:p>
            <a:pPr>
              <a:lnSpc>
                <a:spcPct val="80000"/>
              </a:lnSpc>
            </a:pPr>
            <a:endParaRPr lang="ru-RU" sz="2800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 bwMode="auto">
          <a:xfrm>
            <a:off x="533400" y="152400"/>
            <a:ext cx="74676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chemeClr val="hlink"/>
                </a:solidFill>
                <a:latin typeface="Verdana" pitchFamily="34" charset="0"/>
              </a:rPr>
              <a:t>Закономерность </a:t>
            </a:r>
            <a:r>
              <a:rPr lang="ru-RU" b="1" cap="none" dirty="0" err="1" smtClean="0">
                <a:solidFill>
                  <a:schemeClr val="hlink"/>
                </a:solidFill>
                <a:latin typeface="Verdana" pitchFamily="34" charset="0"/>
              </a:rPr>
              <a:t>Энгеля</a:t>
            </a:r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8483" name="Rectangle 3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848600" cy="4873625"/>
          </a:xfrm>
        </p:spPr>
        <p:txBody>
          <a:bodyPr>
            <a:normAutofit lnSpcReduction="10000"/>
          </a:bodyPr>
          <a:lstStyle/>
          <a:p>
            <a:r>
              <a:rPr lang="ru-RU" sz="2800" dirty="0" smtClean="0"/>
              <a:t>Существует зависимость потребления продуктов питания от уровня доходов семьи. При росте дохода доля, расходуемая на товары и услуги первой необходимости, уменьшается, а доля расходов на менее необходимые продукты, продукты длительного пользования, увеличивается.</a:t>
            </a:r>
          </a:p>
          <a:p>
            <a:r>
              <a:rPr lang="ru-RU" sz="2800" dirty="0" smtClean="0"/>
              <a:t>Закон </a:t>
            </a:r>
            <a:r>
              <a:rPr lang="ru-RU" sz="2800" dirty="0" err="1" smtClean="0"/>
              <a:t>Энгеля</a:t>
            </a:r>
            <a:r>
              <a:rPr lang="ru-RU" sz="2800" dirty="0" smtClean="0"/>
              <a:t>: по мере роста доходов семьи доля ее доходов на продовольствие, почти не меняется удельный вес затрат на жилище, электричество, одежду, зато растет доля расходов на прочие нужды.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533400" y="2057400"/>
            <a:ext cx="7696200" cy="3273425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i="1" dirty="0" smtClean="0">
                <a:latin typeface="Verdana" pitchFamily="34" charset="0"/>
              </a:rPr>
              <a:t>Можно ли удовлетворить все потребности?</a:t>
            </a:r>
            <a:endParaRPr lang="ru-RU" sz="2800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305800" cy="1143000"/>
          </a:xfr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dirty="0" smtClean="0">
                <a:solidFill>
                  <a:schemeClr val="hlink"/>
                </a:solidFill>
                <a:latin typeface="Verdana" pitchFamily="34" charset="0"/>
              </a:rPr>
              <a:t>Закон возвышения потребностей</a:t>
            </a:r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533400" y="2057400"/>
            <a:ext cx="7696200" cy="3273425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endParaRPr lang="ru-RU" sz="2800" dirty="0" smtClean="0">
              <a:latin typeface="Verdana" pitchFamily="34" charset="0"/>
            </a:endParaRPr>
          </a:p>
          <a:p>
            <a:pPr>
              <a:lnSpc>
                <a:spcPct val="80000"/>
              </a:lnSpc>
            </a:pPr>
            <a:r>
              <a:rPr lang="ru-RU" sz="2800" dirty="0" smtClean="0">
                <a:latin typeface="Verdana" pitchFamily="34" charset="0"/>
              </a:rPr>
              <a:t>Происходит видоизменение потребностей, в результате чего их круг расширяется, а структура качественно совершенствуется</a:t>
            </a:r>
          </a:p>
          <a:p>
            <a:pPr>
              <a:lnSpc>
                <a:spcPct val="80000"/>
              </a:lnSpc>
            </a:pPr>
            <a:endParaRPr lang="ru-RU" sz="2800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914400" y="3124200"/>
            <a:ext cx="4343400" cy="2435225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dirty="0" smtClean="0">
                <a:latin typeface="Verdana" pitchFamily="34" charset="0"/>
              </a:rPr>
              <a:t>ПОТРЕБНОСТИ</a:t>
            </a:r>
            <a:endParaRPr lang="ru-RU" sz="2800" dirty="0" smtClean="0">
              <a:latin typeface="Verdana" pitchFamily="34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5029200" y="3276600"/>
            <a:ext cx="1066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/>
          </p:cNvSpPr>
          <p:nvPr/>
        </p:nvSpPr>
        <p:spPr bwMode="auto">
          <a:xfrm>
            <a:off x="5638800" y="2971800"/>
            <a:ext cx="1828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?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/>
          </p:cNvSpPr>
          <p:nvPr>
            <p:ph type="title"/>
          </p:nvPr>
        </p:nvSpPr>
        <p:spPr bwMode="auto">
          <a:xfrm>
            <a:off x="533400" y="1981200"/>
            <a:ext cx="8382000" cy="20494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sz="2700" b="1" cap="none" dirty="0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Благами</a:t>
            </a:r>
            <a:r>
              <a:rPr lang="ru-RU" sz="2700" cap="none" dirty="0" smtClean="0">
                <a:solidFill>
                  <a:schemeClr val="accent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7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являются все  вещи и услуги, которые можно использовать для удовлетворения человеческих потребностей.</a:t>
            </a:r>
            <a:br>
              <a:rPr lang="ru-RU" sz="27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br>
              <a:rPr lang="ru-RU" sz="27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sz="2700" cap="none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7467600" cy="6397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КЛАССИФИКАЦИИ БЛАГ:</a:t>
            </a:r>
          </a:p>
        </p:txBody>
      </p:sp>
      <p:sp>
        <p:nvSpPr>
          <p:cNvPr id="14643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371600"/>
            <a:ext cx="8686800" cy="48736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экономические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 свободные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(естественные)</a:t>
            </a:r>
          </a:p>
          <a:p>
            <a:pPr>
              <a:lnSpc>
                <a:spcPct val="90000"/>
              </a:lnSpc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потребительские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 производственные </a:t>
            </a:r>
          </a:p>
          <a:p>
            <a:pPr>
              <a:lnSpc>
                <a:spcPct val="90000"/>
              </a:lnSpc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долговременные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 недолговременные</a:t>
            </a:r>
          </a:p>
          <a:p>
            <a:pPr>
              <a:lnSpc>
                <a:spcPct val="90000"/>
              </a:lnSpc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частные и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общественные</a:t>
            </a:r>
          </a:p>
          <a:p>
            <a:pPr>
              <a:lnSpc>
                <a:spcPct val="90000"/>
              </a:lnSpc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субституты (взаимозаменяемые) и комплементы (</a:t>
            </a:r>
            <a:r>
              <a:rPr lang="ru-RU" sz="26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взаимодополняемые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pic>
        <p:nvPicPr>
          <p:cNvPr id="146435" name="Picture 2" descr="Картинки по запросу рог изобилия картин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3063" y="838200"/>
            <a:ext cx="4960937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6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6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46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46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6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6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46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6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6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6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52400"/>
            <a:ext cx="63246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 smtClean="0">
                <a:solidFill>
                  <a:srgbClr val="E75C01"/>
                </a:solidFill>
                <a:latin typeface="Verdana" pitchFamily="34" charset="0"/>
              </a:rPr>
              <a:t>ХАРАКТЕРИСТИКИ БЛАГ: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7848600" cy="4873625"/>
          </a:xfrm>
        </p:spPr>
        <p:txBody>
          <a:bodyPr>
            <a:normAutofit fontScale="85000" lnSpcReduction="20000"/>
          </a:bodyPr>
          <a:lstStyle/>
          <a:p>
            <a:r>
              <a:rPr lang="ru-RU" b="1" dirty="0" smtClean="0">
                <a:latin typeface="Verdana" pitchFamily="34" charset="0"/>
              </a:rPr>
              <a:t>Полезность</a:t>
            </a:r>
          </a:p>
          <a:p>
            <a:r>
              <a:rPr lang="ru-RU" b="1" dirty="0" smtClean="0">
                <a:latin typeface="Verdana" pitchFamily="34" charset="0"/>
              </a:rPr>
              <a:t>Ограниченность</a:t>
            </a:r>
            <a:r>
              <a:rPr lang="ru-RU" dirty="0" smtClean="0">
                <a:latin typeface="Verdana" pitchFamily="34" charset="0"/>
              </a:rPr>
              <a:t> (редкость):</a:t>
            </a:r>
          </a:p>
          <a:p>
            <a:pPr>
              <a:buFont typeface="Wingdings" pitchFamily="2" charset="2"/>
              <a:buNone/>
            </a:pPr>
            <a:r>
              <a:rPr lang="ru-RU" dirty="0" smtClean="0">
                <a:latin typeface="Verdana" pitchFamily="34" charset="0"/>
              </a:rPr>
              <a:t>- </a:t>
            </a:r>
            <a:r>
              <a:rPr lang="ru-RU" u="sng" dirty="0" smtClean="0">
                <a:latin typeface="Verdana" pitchFamily="34" charset="0"/>
              </a:rPr>
              <a:t>Естественная</a:t>
            </a:r>
            <a:r>
              <a:rPr lang="ru-RU" dirty="0" smtClean="0">
                <a:latin typeface="Verdana" pitchFamily="34" charset="0"/>
              </a:rPr>
              <a:t> (мало панд в природе)</a:t>
            </a:r>
          </a:p>
          <a:p>
            <a:pPr>
              <a:buFont typeface="Wingdings" pitchFamily="2" charset="2"/>
              <a:buNone/>
            </a:pPr>
            <a:r>
              <a:rPr lang="ru-RU" dirty="0" smtClean="0">
                <a:latin typeface="Verdana" pitchFamily="34" charset="0"/>
              </a:rPr>
              <a:t>- </a:t>
            </a:r>
            <a:r>
              <a:rPr lang="ru-RU" u="sng" dirty="0" smtClean="0">
                <a:latin typeface="Verdana" pitchFamily="34" charset="0"/>
              </a:rPr>
              <a:t>Юридическая</a:t>
            </a:r>
            <a:r>
              <a:rPr lang="ru-RU" dirty="0" smtClean="0">
                <a:latin typeface="Verdana" pitchFamily="34" charset="0"/>
              </a:rPr>
              <a:t> (Китай сдает только в </a:t>
            </a:r>
          </a:p>
          <a:p>
            <a:pPr>
              <a:buFont typeface="Wingdings" pitchFamily="2" charset="2"/>
              <a:buNone/>
            </a:pPr>
            <a:r>
              <a:rPr lang="ru-RU" dirty="0" smtClean="0">
                <a:latin typeface="Verdana" pitchFamily="34" charset="0"/>
              </a:rPr>
              <a:t>аренду зоопаркам других стран)</a:t>
            </a:r>
          </a:p>
          <a:p>
            <a:pPr>
              <a:buFont typeface="Wingdings" pitchFamily="2" charset="2"/>
              <a:buNone/>
            </a:pPr>
            <a:r>
              <a:rPr lang="ru-RU" dirty="0" smtClean="0">
                <a:latin typeface="Verdana" pitchFamily="34" charset="0"/>
              </a:rPr>
              <a:t>- </a:t>
            </a:r>
            <a:r>
              <a:rPr lang="ru-RU" u="sng" dirty="0" smtClean="0">
                <a:latin typeface="Verdana" pitchFamily="34" charset="0"/>
              </a:rPr>
              <a:t>Экономическая</a:t>
            </a:r>
            <a:r>
              <a:rPr lang="ru-RU" dirty="0" smtClean="0">
                <a:latin typeface="Verdana" pitchFamily="34" charset="0"/>
              </a:rPr>
              <a:t> (трудности </a:t>
            </a:r>
          </a:p>
          <a:p>
            <a:pPr>
              <a:buFont typeface="Wingdings" pitchFamily="2" charset="2"/>
              <a:buNone/>
            </a:pPr>
            <a:r>
              <a:rPr lang="ru-RU" dirty="0" smtClean="0">
                <a:latin typeface="Verdana" pitchFamily="34" charset="0"/>
              </a:rPr>
              <a:t>размножения панд)</a:t>
            </a:r>
          </a:p>
          <a:p>
            <a:pPr>
              <a:buFont typeface="Wingdings" pitchFamily="2" charset="2"/>
              <a:buNone/>
            </a:pPr>
            <a:endParaRPr lang="ru-RU" dirty="0" smtClean="0">
              <a:latin typeface="Verdana" pitchFamily="34" charset="0"/>
            </a:endParaRPr>
          </a:p>
          <a:p>
            <a:r>
              <a:rPr lang="ru-RU" sz="2300" b="1" u="sng" dirty="0" smtClean="0">
                <a:latin typeface="Verdana" pitchFamily="34" charset="0"/>
              </a:rPr>
              <a:t>Парадокс ценности</a:t>
            </a:r>
            <a:r>
              <a:rPr lang="ru-RU" sz="2300" u="sng" dirty="0" smtClean="0">
                <a:latin typeface="Verdana" pitchFamily="34" charset="0"/>
              </a:rPr>
              <a:t> </a:t>
            </a:r>
          </a:p>
          <a:p>
            <a:pPr>
              <a:buFont typeface="Wingdings" pitchFamily="2" charset="2"/>
              <a:buNone/>
            </a:pPr>
            <a:r>
              <a:rPr lang="ru-RU" sz="2300" u="sng" dirty="0" smtClean="0">
                <a:latin typeface="Verdana" pitchFamily="34" charset="0"/>
              </a:rPr>
              <a:t>(</a:t>
            </a:r>
            <a:r>
              <a:rPr lang="ru-RU" sz="2300" b="1" u="sng" dirty="0" smtClean="0">
                <a:latin typeface="Verdana" pitchFamily="34" charset="0"/>
              </a:rPr>
              <a:t>парадокс воды и алмазов</a:t>
            </a:r>
            <a:r>
              <a:rPr lang="ru-RU" sz="2300" u="sng" dirty="0" smtClean="0">
                <a:latin typeface="Verdana" pitchFamily="34" charset="0"/>
              </a:rPr>
              <a:t>) </a:t>
            </a:r>
          </a:p>
          <a:p>
            <a:pPr>
              <a:buFont typeface="Wingdings" pitchFamily="2" charset="2"/>
              <a:buNone/>
            </a:pPr>
            <a:r>
              <a:rPr lang="ru-RU" sz="2300" dirty="0" smtClean="0">
                <a:latin typeface="Verdana" pitchFamily="34" charset="0"/>
              </a:rPr>
              <a:t>Почему, несмотря на то, что вода</a:t>
            </a:r>
          </a:p>
          <a:p>
            <a:pPr>
              <a:buFont typeface="Wingdings" pitchFamily="2" charset="2"/>
              <a:buNone/>
            </a:pPr>
            <a:r>
              <a:rPr lang="ru-RU" sz="2300" dirty="0" smtClean="0">
                <a:latin typeface="Verdana" pitchFamily="34" charset="0"/>
              </a:rPr>
              <a:t>для человека намного полезнее, чем </a:t>
            </a:r>
          </a:p>
          <a:p>
            <a:pPr>
              <a:buFont typeface="Wingdings" pitchFamily="2" charset="2"/>
              <a:buNone/>
            </a:pPr>
            <a:r>
              <a:rPr lang="ru-RU" sz="2300" dirty="0" smtClean="0">
                <a:latin typeface="Verdana" pitchFamily="34" charset="0"/>
              </a:rPr>
              <a:t>алмазы, цена алмазов намного выше </a:t>
            </a:r>
          </a:p>
          <a:p>
            <a:pPr>
              <a:buFont typeface="Wingdings" pitchFamily="2" charset="2"/>
              <a:buNone/>
            </a:pPr>
            <a:r>
              <a:rPr lang="ru-RU" sz="2300" dirty="0" smtClean="0">
                <a:latin typeface="Verdana" pitchFamily="34" charset="0"/>
              </a:rPr>
              <a:t>цены воды?</a:t>
            </a:r>
          </a:p>
        </p:txBody>
      </p:sp>
      <p:pic>
        <p:nvPicPr>
          <p:cNvPr id="146434" name="Picture 2" descr="Картинки по запросу Парадокс воды и алмазо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4565650"/>
            <a:ext cx="274320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0" name="Picture 4" descr="Картинки по запросу панд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0"/>
            <a:ext cx="2743200" cy="413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7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6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3200" b="1" cap="none" smtClean="0">
                <a:solidFill>
                  <a:srgbClr val="E75C01"/>
                </a:solidFill>
                <a:latin typeface="Verdana" pitchFamily="34" charset="0"/>
              </a:rPr>
              <a:t>ТЕМА 2. </a:t>
            </a:r>
            <a:r>
              <a:rPr lang="ru-RU" sz="3200" b="1" cap="none" smtClean="0">
                <a:solidFill>
                  <a:srgbClr val="E75C01"/>
                </a:solidFill>
                <a:latin typeface="Arial" charset="0"/>
              </a:rPr>
              <a:t>ВОПРОСЫ:</a:t>
            </a:r>
            <a:endParaRPr lang="ru-RU" b="1" cap="none" smtClean="0">
              <a:latin typeface="Arial" charset="0"/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382000" cy="5562600"/>
          </a:xfrm>
        </p:spPr>
        <p:txBody>
          <a:bodyPr/>
          <a:lstStyle/>
          <a:p>
            <a:r>
              <a:rPr lang="ru-RU" dirty="0" smtClean="0"/>
              <a:t>Главные вопросы экономики.</a:t>
            </a:r>
          </a:p>
          <a:p>
            <a:r>
              <a:rPr lang="ru-RU" dirty="0" smtClean="0"/>
              <a:t>Потребности как предпосылка производства. Классификация и основные характеристики потребностей.</a:t>
            </a:r>
          </a:p>
          <a:p>
            <a:r>
              <a:rPr lang="ru-RU" dirty="0" smtClean="0"/>
              <a:t>Производство, типы производства. Ресурсы (факторы) производства. Классификация и характеристики ресурсов. Ограниченность ресурсов.</a:t>
            </a:r>
          </a:p>
          <a:p>
            <a:r>
              <a:rPr lang="ru-RU" dirty="0" smtClean="0"/>
              <a:t>Проблема выбора в экономике. Производственные возможности общества и их границы. Закон возрастающих альтернативных издержек. Проблема эффективности</a:t>
            </a:r>
            <a:endParaRPr lang="ru-RU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467600" cy="457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ДВЕ ТЕОРИИ СТОИМОСТИ: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762000"/>
            <a:ext cx="8305800" cy="5867400"/>
          </a:xfrm>
        </p:spPr>
        <p:txBody>
          <a:bodyPr>
            <a:normAutofit fontScale="92500"/>
          </a:bodyPr>
          <a:lstStyle/>
          <a:p>
            <a:pPr algn="just"/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Объективная теория стоимости (трудовая): </a:t>
            </a:r>
          </a:p>
          <a:p>
            <a:pPr algn="just">
              <a:buFont typeface="Wingdings" pitchFamily="2" charset="2"/>
              <a:buNone/>
            </a:pP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цена товаров зависит не от субъективной ценности для потребителя, сколько от средних затрат рабочего времени для производителя. </a:t>
            </a:r>
          </a:p>
          <a:p>
            <a:pPr algn="just"/>
            <a:endParaRPr lang="ru-RU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Font typeface="Wingdings" pitchFamily="2" charset="2"/>
              <a:buNone/>
            </a:pPr>
            <a:r>
              <a:rPr lang="ru-RU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Средние затраты на предоставление стакана воды ниже средних затрат для добывания алмаза.</a:t>
            </a:r>
          </a:p>
          <a:p>
            <a:pPr algn="just">
              <a:buFont typeface="Wingdings" pitchFamily="2" charset="2"/>
              <a:buNone/>
            </a:pPr>
            <a:endParaRPr lang="ru-RU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Субъективная теория стоимости:  </a:t>
            </a:r>
          </a:p>
          <a:p>
            <a:pPr algn="just">
              <a:buFont typeface="Wingdings" pitchFamily="2" charset="2"/>
              <a:buNone/>
            </a:pP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ценность зависит от субъективной оценки людей, которые высоко ценят наиболее редкие товары.</a:t>
            </a:r>
          </a:p>
          <a:p>
            <a:pPr algn="just"/>
            <a:endParaRPr lang="ru-RU" b="1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Font typeface="Wingdings" pitchFamily="2" charset="2"/>
              <a:buNone/>
            </a:pPr>
            <a:r>
              <a:rPr lang="ru-RU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Полезность воды быстрее убывает и вода встречается чаще алмазов.</a:t>
            </a:r>
          </a:p>
          <a:p>
            <a:endParaRPr lang="ru-RU" sz="28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457200" y="2667000"/>
            <a:ext cx="4343400" cy="2435225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dirty="0" smtClean="0">
                <a:latin typeface="Verdana" pitchFamily="34" charset="0"/>
              </a:rPr>
              <a:t>ПОТРЕБНОСТИ</a:t>
            </a:r>
            <a:endParaRPr lang="ru-RU" sz="2800" dirty="0" smtClean="0">
              <a:latin typeface="Verdana" pitchFamily="34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4572000" y="2819400"/>
            <a:ext cx="1066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/>
          </p:cNvSpPr>
          <p:nvPr/>
        </p:nvSpPr>
        <p:spPr bwMode="auto">
          <a:xfrm>
            <a:off x="5181600" y="2514600"/>
            <a:ext cx="1828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?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5562600" y="2514600"/>
            <a:ext cx="2819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ru-RU" sz="5400" dirty="0" smtClean="0">
                <a:solidFill>
                  <a:schemeClr val="tx1"/>
                </a:solidFill>
                <a:latin typeface="Verdana" pitchFamily="34" charset="0"/>
                <a:cs typeface="+mn-cs"/>
              </a:rPr>
              <a:t>Блага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-304800" y="2667000"/>
            <a:ext cx="4343400" cy="990600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dirty="0" smtClean="0">
                <a:latin typeface="Verdana" pitchFamily="34" charset="0"/>
              </a:rPr>
              <a:t>ПОТРЕБНОСТИ</a:t>
            </a:r>
            <a:endParaRPr lang="ru-RU" sz="2800" dirty="0" smtClean="0">
              <a:latin typeface="Verdana" pitchFamily="34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657600" y="2895600"/>
            <a:ext cx="685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/>
          </p:cNvSpPr>
          <p:nvPr/>
        </p:nvSpPr>
        <p:spPr bwMode="auto">
          <a:xfrm>
            <a:off x="4572000" y="2514600"/>
            <a:ext cx="1828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?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7010400" y="2590800"/>
            <a:ext cx="2286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  <a:latin typeface="Verdana" pitchFamily="34" charset="0"/>
                <a:cs typeface="+mn-cs"/>
              </a:rPr>
              <a:t>Блага</a:t>
            </a:r>
            <a:endParaRPr kumimoji="0" lang="ru-R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477000" y="2895600"/>
            <a:ext cx="685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 txBox="1">
            <a:spLocks/>
          </p:cNvSpPr>
          <p:nvPr/>
        </p:nvSpPr>
        <p:spPr bwMode="auto">
          <a:xfrm>
            <a:off x="4343400" y="2438400"/>
            <a:ext cx="228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Производство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1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76200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endParaRPr lang="be-BY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sz="quarter" idx="1"/>
          </p:nvPr>
        </p:nvSpPr>
        <p:spPr>
          <a:xfrm>
            <a:off x="-304800" y="2667000"/>
            <a:ext cx="4343400" cy="990600"/>
          </a:xfrm>
        </p:spPr>
        <p:txBody>
          <a:bodyPr/>
          <a:lstStyle/>
          <a:p>
            <a:pPr algn="ctr">
              <a:lnSpc>
                <a:spcPct val="80000"/>
              </a:lnSpc>
              <a:buNone/>
            </a:pPr>
            <a:r>
              <a:rPr lang="ru-RU" sz="3600" dirty="0" smtClean="0">
                <a:latin typeface="Verdana" pitchFamily="34" charset="0"/>
              </a:rPr>
              <a:t>ПОТРЕБНОСТИ</a:t>
            </a:r>
            <a:endParaRPr lang="ru-RU" sz="2800" dirty="0" smtClean="0">
              <a:latin typeface="Verdana" pitchFamily="34" charset="0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>
            <a:off x="3657600" y="2895600"/>
            <a:ext cx="685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3"/>
          <p:cNvSpPr txBox="1">
            <a:spLocks/>
          </p:cNvSpPr>
          <p:nvPr/>
        </p:nvSpPr>
        <p:spPr bwMode="auto">
          <a:xfrm>
            <a:off x="4572000" y="2514600"/>
            <a:ext cx="1828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5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?</a:t>
            </a:r>
            <a:endParaRPr kumimoji="0" lang="ru-RU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/>
          </p:cNvSpPr>
          <p:nvPr/>
        </p:nvSpPr>
        <p:spPr bwMode="auto">
          <a:xfrm>
            <a:off x="7010400" y="2590800"/>
            <a:ext cx="2286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  <a:latin typeface="Verdana" pitchFamily="34" charset="0"/>
                <a:cs typeface="+mn-cs"/>
              </a:rPr>
              <a:t>Блага</a:t>
            </a:r>
            <a:endParaRPr kumimoji="0" lang="ru-RU" sz="3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6477000" y="2895600"/>
            <a:ext cx="68580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/>
          <p:cNvSpPr txBox="1">
            <a:spLocks/>
          </p:cNvSpPr>
          <p:nvPr/>
        </p:nvSpPr>
        <p:spPr bwMode="auto">
          <a:xfrm>
            <a:off x="4343400" y="2438400"/>
            <a:ext cx="2286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ctr" defTabSz="914400" rtl="0" eaLnBrk="0" fontAlgn="base" latinLnBrk="0" hangingPunct="0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+mn-ea"/>
                <a:cs typeface="+mn-cs"/>
              </a:rPr>
              <a:t>Производство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11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ChangeArrowheads="1"/>
          </p:cNvSpPr>
          <p:nvPr/>
        </p:nvSpPr>
        <p:spPr bwMode="auto">
          <a:xfrm>
            <a:off x="228600" y="152400"/>
            <a:ext cx="8458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85800" indent="-685800" algn="ctr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2400" b="1">
                <a:solidFill>
                  <a:srgbClr val="FF0000"/>
                </a:solidFill>
                <a:latin typeface="Verdana" pitchFamily="34" charset="0"/>
              </a:rPr>
              <a:t>Вопрос 2</a:t>
            </a:r>
            <a:r>
              <a:rPr lang="ru-RU" sz="2400" b="1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3700" b="1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2400" b="1">
                <a:solidFill>
                  <a:srgbClr val="005DA2"/>
                </a:solidFill>
                <a:latin typeface="Verdana" pitchFamily="34" charset="0"/>
              </a:rPr>
              <a:t>Экономические ресурсы (факторы) производства, их классификация и характеристики. </a:t>
            </a:r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381000" y="2514600"/>
            <a:ext cx="81534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ru-RU" sz="2800" b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Ресурсы производства</a:t>
            </a:r>
            <a: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–  это  совокупность средств («возможностей»), которые </a:t>
            </a: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могут</a:t>
            </a:r>
            <a: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быть использованы в процессе создания благ (товаров и услуг).</a:t>
            </a:r>
            <a:b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</a:br>
            <a:r>
              <a:rPr lang="ru-RU" sz="2800" i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/>
            </a:r>
            <a:br>
              <a:rPr lang="ru-RU" sz="2800" i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</a:b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  <a:t>Природные</a:t>
            </a:r>
            <a:b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  <a:t>Материальные</a:t>
            </a:r>
            <a:b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  <a:t>Трудовые</a:t>
            </a:r>
            <a:b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  <a:t>Финансовые</a:t>
            </a:r>
            <a:b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</a:br>
            <a:endParaRPr lang="ru-RU" sz="3000" b="1" i="1" dirty="0"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AutoShape 2"/>
          <p:cNvSpPr>
            <a:spLocks noChangeArrowheads="1"/>
          </p:cNvSpPr>
          <p:nvPr/>
        </p:nvSpPr>
        <p:spPr bwMode="auto">
          <a:xfrm>
            <a:off x="228600" y="152400"/>
            <a:ext cx="8458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85800" indent="-685800" algn="ctr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2400" b="1" dirty="0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457200" y="533400"/>
            <a:ext cx="8153400" cy="518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ru-RU" sz="2800" b="1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Факторы </a:t>
            </a:r>
            <a:r>
              <a:rPr lang="ru-RU" sz="2800" b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производства</a:t>
            </a:r>
            <a: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–  это  совокупность </a:t>
            </a:r>
            <a:r>
              <a:rPr lang="ru-RU" sz="2800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средств, </a:t>
            </a:r>
            <a: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которые </a:t>
            </a:r>
            <a:r>
              <a:rPr lang="ru-RU" sz="2800" b="1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используются</a:t>
            </a:r>
            <a:r>
              <a:rPr lang="ru-RU" sz="2800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в процессе создания благ (товаров и услуг).</a:t>
            </a:r>
            <a:br>
              <a:rPr lang="ru-RU" sz="28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</a:br>
            <a:r>
              <a:rPr lang="ru-RU" sz="2800" i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/>
            </a:r>
            <a:br>
              <a:rPr lang="ru-RU" sz="2800" i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</a:br>
            <a:r>
              <a:rPr lang="ru-RU" sz="2800" b="1" i="1" dirty="0" smtClean="0">
                <a:solidFill>
                  <a:schemeClr val="tx1"/>
                </a:solidFill>
                <a:latin typeface="Verdana" pitchFamily="34" charset="0"/>
              </a:rPr>
              <a:t>Труд</a:t>
            </a:r>
          </a:p>
          <a:p>
            <a:r>
              <a:rPr lang="ru-RU" sz="2800" b="1" i="1" dirty="0" smtClean="0">
                <a:solidFill>
                  <a:schemeClr val="tx1"/>
                </a:solidFill>
                <a:latin typeface="Verdana" pitchFamily="34" charset="0"/>
              </a:rPr>
              <a:t>Земля</a:t>
            </a:r>
          </a:p>
          <a:p>
            <a:r>
              <a:rPr lang="ru-RU" sz="2800" b="1" i="1" dirty="0" smtClean="0">
                <a:solidFill>
                  <a:schemeClr val="tx1"/>
                </a:solidFill>
                <a:latin typeface="Verdana" pitchFamily="34" charset="0"/>
              </a:rPr>
              <a:t>Капитал</a:t>
            </a:r>
          </a:p>
          <a:p>
            <a:r>
              <a:rPr lang="ru-RU" sz="2800" b="1" i="1" dirty="0" smtClean="0">
                <a:solidFill>
                  <a:schemeClr val="tx1"/>
                </a:solidFill>
                <a:latin typeface="Verdana" pitchFamily="34" charset="0"/>
              </a:rPr>
              <a:t>…</a:t>
            </a:r>
            <a: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800" b="1" i="1" dirty="0">
                <a:solidFill>
                  <a:schemeClr val="tx1"/>
                </a:solidFill>
                <a:latin typeface="Verdana" pitchFamily="34" charset="0"/>
              </a:rPr>
            </a:br>
            <a:endParaRPr lang="ru-RU" sz="3000" b="1" i="1" dirty="0"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71596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0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РЕСУРСЫ И ФАКТОРЫ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533400" y="1143000"/>
          <a:ext cx="7543800" cy="556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7467600" cy="7159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</a:t>
            </a:r>
          </a:p>
        </p:txBody>
      </p:sp>
      <p:sp>
        <p:nvSpPr>
          <p:cNvPr id="30721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1295400"/>
            <a:ext cx="8153400" cy="4873625"/>
          </a:xfrm>
        </p:spPr>
        <p:txBody>
          <a:bodyPr/>
          <a:lstStyle/>
          <a:p>
            <a:pPr algn="just"/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Труд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это целенаправленная интеллектуальная и физическая деятельность человека, направленная на изготовление благ и оказание услуг. </a:t>
            </a:r>
          </a:p>
          <a:p>
            <a:pPr algn="just"/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/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Совокупность способностей личности, обусловленная образованием, профессиональным обучением, навыками здоровьем, представляет собой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человеческий капитал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7467600" cy="7159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</a:t>
            </a:r>
          </a:p>
        </p:txBody>
      </p:sp>
      <p:sp>
        <p:nvSpPr>
          <p:cNvPr id="28674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772400" cy="5483225"/>
          </a:xfrm>
        </p:spPr>
        <p:txBody>
          <a:bodyPr/>
          <a:lstStyle/>
          <a:p>
            <a:pPr algn="just"/>
            <a:r>
              <a:rPr lang="ru-RU" sz="3200" b="1" i="1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Земля</a:t>
            </a:r>
            <a:r>
              <a:rPr lang="ru-RU" sz="3200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составляет естественный и постоянный фактор, не являющийся результатом человеческой деятельности. </a:t>
            </a:r>
          </a:p>
        </p:txBody>
      </p:sp>
      <p:pic>
        <p:nvPicPr>
          <p:cNvPr id="28675" name="Picture 2" descr="Картинки по запросу земля плодородная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581400"/>
            <a:ext cx="29718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8" descr="Картинки по запросу нефть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35814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10" descr="Картинки по запросу застройка"/>
          <p:cNvPicPr>
            <a:picLocks noChangeAspect="1" noChangeArrowheads="1"/>
          </p:cNvPicPr>
          <p:nvPr/>
        </p:nvPicPr>
        <p:blipFill>
          <a:blip r:embed="rId4" cstate="print"/>
          <a:srcRect l="11287" t="4231" r="18166" b="8995"/>
          <a:stretch>
            <a:fillRect/>
          </a:stretch>
        </p:blipFill>
        <p:spPr bwMode="auto">
          <a:xfrm>
            <a:off x="5867400" y="3581400"/>
            <a:ext cx="2881313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7467600" cy="86836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</a:t>
            </a:r>
          </a:p>
        </p:txBody>
      </p:sp>
      <p:sp>
        <p:nvSpPr>
          <p:cNvPr id="29697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72400" cy="4873625"/>
          </a:xfrm>
        </p:spPr>
        <p:txBody>
          <a:bodyPr/>
          <a:lstStyle/>
          <a:p>
            <a:pPr algn="just"/>
            <a:r>
              <a:rPr lang="ru-RU" sz="2800" b="1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Капитал</a:t>
            </a:r>
            <a:r>
              <a:rPr lang="ru-RU" sz="280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 i="1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</a:t>
            </a:r>
            <a:r>
              <a:rPr lang="ru-RU" sz="280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все средства, используемые человеком для производства благ и оказания услуг. </a:t>
            </a:r>
          </a:p>
        </p:txBody>
      </p:sp>
      <p:pic>
        <p:nvPicPr>
          <p:cNvPr id="29699" name="Picture 2" descr="Картинки по запросу capit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0"/>
            <a:ext cx="428148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 descr="Картинки по запросу стано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2971800"/>
            <a:ext cx="2608263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6" descr="Картинки по запросу pfdj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4454525"/>
            <a:ext cx="3333750" cy="240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8" descr="Картинки по запросу белаз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5105400"/>
            <a:ext cx="21336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3200" b="1" cap="none" dirty="0" smtClean="0">
                <a:solidFill>
                  <a:srgbClr val="E75C01"/>
                </a:solidFill>
                <a:latin typeface="Verdana" pitchFamily="34" charset="0"/>
              </a:rPr>
              <a:t>О чем будем говорить на самом деле….</a:t>
            </a:r>
            <a:endParaRPr lang="ru-RU" b="1" cap="none" dirty="0" smtClean="0">
              <a:latin typeface="Arial" charset="0"/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382000" cy="5562600"/>
          </a:xfrm>
        </p:spPr>
        <p:txBody>
          <a:bodyPr/>
          <a:lstStyle/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 заторах на дорогах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Как сделать вождение более безопасным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 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опозданиях на собраниях/лекциях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Для чего на паре по основам экономики делать бумажные самолетики и кораблики и как это связанно с рисом и пшеницей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Заголовок 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7467600" cy="7159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</a:t>
            </a:r>
          </a:p>
        </p:txBody>
      </p:sp>
      <p:sp>
        <p:nvSpPr>
          <p:cNvPr id="81921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0" y="2667000"/>
            <a:ext cx="8686800" cy="1981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sz="2400" b="1" cap="none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Предпринимательский фактор </a:t>
            </a:r>
            <a:r>
              <a:rPr lang="ru-RU" sz="2400" cap="none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деятельность по координации и комбинированию других факторов производства в целях производства материальных благ и услуг. </a:t>
            </a:r>
            <a:r>
              <a:rPr lang="ru-RU" sz="20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0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0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b="1" cap="none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Фрэнсис</a:t>
            </a:r>
            <a:r>
              <a:rPr lang="ru-RU" sz="2400" b="1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400" b="1" cap="none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Фукуяма</a:t>
            </a:r>
            <a:r>
              <a:rPr lang="ru-RU" sz="2400" b="1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</a:t>
            </a:r>
            <a: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семейный бизнес, </a:t>
            </a:r>
            <a:b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как правило, умирает</a:t>
            </a:r>
            <a:b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 3-ем поколении</a:t>
            </a:r>
            <a:endParaRPr lang="ru-RU" sz="2000" cap="none" dirty="0" smtClean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2771" name="Picture 2" descr="Картинки по запросу factors of producti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6050" y="2819400"/>
            <a:ext cx="473233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4" descr="Картинки по запросу фрэнсис фукуяма"/>
          <p:cNvPicPr>
            <a:picLocks noChangeAspect="1" noChangeArrowheads="1"/>
          </p:cNvPicPr>
          <p:nvPr/>
        </p:nvPicPr>
        <p:blipFill>
          <a:blip r:embed="rId3" cstate="print"/>
          <a:srcRect b="48672"/>
          <a:stretch>
            <a:fillRect/>
          </a:stretch>
        </p:blipFill>
        <p:spPr bwMode="auto">
          <a:xfrm>
            <a:off x="228600" y="4729163"/>
            <a:ext cx="2895600" cy="197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7924800" cy="7159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>
              <a:defRPr/>
            </a:pPr>
            <a:r>
              <a:rPr lang="ru-RU" sz="2900" b="1" cap="none" dirty="0" smtClean="0">
                <a:solidFill>
                  <a:srgbClr val="E75C01"/>
                </a:solidFill>
                <a:latin typeface="Verdana" pitchFamily="34" charset="0"/>
              </a:rPr>
              <a:t>«ДОПОЛНИТЕЛЬНЫЕ» ФАКТОРЫ ПРОИЗВОДСТВА</a:t>
            </a:r>
          </a:p>
        </p:txBody>
      </p:sp>
      <p:sp>
        <p:nvSpPr>
          <p:cNvPr id="32770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3200" dirty="0" smtClean="0">
                <a:latin typeface="Verdana" pitchFamily="34" charset="0"/>
              </a:rPr>
              <a:t> Время</a:t>
            </a:r>
          </a:p>
          <a:p>
            <a:endParaRPr lang="ru-RU" sz="3200" dirty="0" smtClean="0">
              <a:latin typeface="Verdana" pitchFamily="34" charset="0"/>
            </a:endParaRPr>
          </a:p>
          <a:p>
            <a:r>
              <a:rPr lang="ru-RU" sz="3200" dirty="0" smtClean="0">
                <a:latin typeface="Verdana" pitchFamily="34" charset="0"/>
              </a:rPr>
              <a:t> Информация</a:t>
            </a:r>
          </a:p>
          <a:p>
            <a:endParaRPr lang="ru-RU" sz="3200" dirty="0" smtClean="0">
              <a:latin typeface="Arial" charset="0"/>
            </a:endParaRPr>
          </a:p>
          <a:p>
            <a:r>
              <a:rPr lang="ru-RU" sz="3200" dirty="0" smtClean="0">
                <a:latin typeface="Verdana" pitchFamily="34" charset="0"/>
              </a:rPr>
              <a:t> Наука</a:t>
            </a:r>
          </a:p>
          <a:p>
            <a:endParaRPr lang="ru-RU" sz="3200" dirty="0" smtClean="0">
              <a:latin typeface="Arial" charset="0"/>
            </a:endParaRPr>
          </a:p>
          <a:p>
            <a:r>
              <a:rPr lang="ru-RU" sz="3200" dirty="0" smtClean="0">
                <a:latin typeface="Verdana" pitchFamily="34" charset="0"/>
              </a:rPr>
              <a:t> Социальный капитал</a:t>
            </a:r>
          </a:p>
          <a:p>
            <a:pPr>
              <a:buFont typeface="Wingdings" pitchFamily="2" charset="2"/>
              <a:buNone/>
            </a:pPr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27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7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74676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ВРЕМЯ+ИНФОРМАЦИЯ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838200"/>
            <a:ext cx="8458200" cy="5867400"/>
          </a:xfrm>
        </p:spPr>
        <p:txBody>
          <a:bodyPr/>
          <a:lstStyle/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Все фондовые биржи Европы были напуганы возвращением Наполеона (1815). От результатов битвы при Ватерлоо зависела судьба английских ценных бумаг. Если бы Наполеон победил – они резко упали бы в цене и наоборот. </a:t>
            </a: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У Ротшильдов в это время была самая быстрая в Европе почта – голубиная. Натан Ротшильд получил сообщение о победе над Наполеоном на несколько часов раньше правительства. </a:t>
            </a: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Ротшильд пришел на биржу и начал продавать английские бумаги в огромном количестве. По бирже пронесся слух – Ротшильд что-то знает. Началась паника. Стоимость английских ценных бумаг упала практически до нуля. И Ротшильд скупил все за бесценок. За один день он заработал почти 200 миллионов фунтов.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24800" cy="639762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ДОХОДЫ ОТ ФАКТОРОВ ПРОИЗВОДСТВА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/>
        </p:nvGraphicFramePr>
        <p:xfrm>
          <a:off x="304800" y="1143000"/>
          <a:ext cx="8305800" cy="3048000"/>
        </p:xfrm>
        <a:graphic>
          <a:graphicData uri="http://schemas.openxmlformats.org/drawingml/2006/table">
            <a:tbl>
              <a:tblPr/>
              <a:tblGrid>
                <a:gridCol w="2768600"/>
                <a:gridCol w="2768600"/>
                <a:gridCol w="2768600"/>
              </a:tblGrid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Ресурсы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Факторы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Доход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58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Природные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Земля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Рента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</a:tr>
              <a:tr h="965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Материальные и финансовые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Капитал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Процент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</a:tr>
              <a:tr h="965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Трудовые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Труд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Заработная плата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r>
              <a:rPr lang="ru-RU" sz="2000" b="1" cap="none" dirty="0" smtClean="0">
                <a:solidFill>
                  <a:srgbClr val="005DA2"/>
                </a:solidFill>
                <a:latin typeface="Verdana" pitchFamily="34" charset="0"/>
              </a:rPr>
              <a:t>ОСНОВНОЙ И ОБОРОТНЫЙ КАПИТАЛ. ФИЗИЧЕСКИЙ И МОРАЛЬНЫЙ ИЗНОС ОСНОВНОГО КАПИТАЛА. АМОРТИЗАЦИЯ.</a:t>
            </a:r>
            <a:endParaRPr lang="ru-RU" sz="2000" b="1" cap="none" dirty="0" smtClean="0">
              <a:solidFill>
                <a:srgbClr val="005DA2"/>
              </a:solidFill>
            </a:endParaRPr>
          </a:p>
        </p:txBody>
      </p:sp>
      <p:sp>
        <p:nvSpPr>
          <p:cNvPr id="35842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305800" cy="5181600"/>
          </a:xfrm>
        </p:spPr>
        <p:txBody>
          <a:bodyPr/>
          <a:lstStyle/>
          <a:p>
            <a:r>
              <a:rPr lang="ru-RU" sz="2100" b="1" u="sng" smtClean="0">
                <a:solidFill>
                  <a:srgbClr val="E75C01"/>
                </a:solidFill>
                <a:latin typeface="Verdana" pitchFamily="34" charset="0"/>
              </a:rPr>
              <a:t>Основной капитал </a:t>
            </a:r>
            <a:r>
              <a:rPr lang="ru-RU" sz="2100" smtClean="0">
                <a:latin typeface="Verdana" pitchFamily="34" charset="0"/>
              </a:rPr>
              <a:t>– это капитал, многократно участвующий в процессе производства и переносящий свою стоимость на готовый продукт по частям. Это здания, сооружения, оборудование.</a:t>
            </a:r>
          </a:p>
          <a:p>
            <a:r>
              <a:rPr lang="ru-RU" sz="2100" b="1" smtClean="0">
                <a:latin typeface="Verdana" pitchFamily="34" charset="0"/>
                <a:hlinkClick r:id="rId2"/>
              </a:rPr>
              <a:t>Оборотный капитал</a:t>
            </a:r>
            <a:r>
              <a:rPr lang="ru-RU" sz="2100" b="1" smtClean="0">
                <a:latin typeface="Verdana" pitchFamily="34" charset="0"/>
              </a:rPr>
              <a:t> </a:t>
            </a:r>
            <a:r>
              <a:rPr lang="ru-RU" sz="2100" smtClean="0">
                <a:latin typeface="Verdana" pitchFamily="34" charset="0"/>
              </a:rPr>
              <a:t>– это капитал, однократно участвующий в процессе производства и переносящий свою стоимость на готовый продукт целиком в течение одного производственного цикла. Сырье, материалы и запасы готовой продукции. </a:t>
            </a:r>
            <a:endParaRPr lang="be-BY" sz="2100" smtClean="0">
              <a:latin typeface="Verdana" pitchFamily="34" charset="0"/>
            </a:endParaRPr>
          </a:p>
        </p:txBody>
      </p:sp>
      <p:sp>
        <p:nvSpPr>
          <p:cNvPr id="37891" name="AutoShape 4" descr="Картинки по запросу сырь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7892" name="AutoShape 6" descr="Картинки по запросу сырье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be-BY"/>
          </a:p>
        </p:txBody>
      </p:sp>
      <p:pic>
        <p:nvPicPr>
          <p:cNvPr id="37893" name="Picture 8" descr="Картинки по запросу сырь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5029200"/>
            <a:ext cx="213042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4" name="Picture 10" descr="Картинки по запросу деревообрабатывающий стано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5029200"/>
            <a:ext cx="236220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0" name="Picture 12" descr="Картинки по запросу человек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95600" y="4953000"/>
            <a:ext cx="2819400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982" name="Picture 14" descr="Картинки по запросу вопрос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4724400"/>
            <a:ext cx="7620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3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3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8305800" cy="685800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</a:rPr>
              <a:t>Физический износ основного капитала 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913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0" y="1219200"/>
            <a:ext cx="8458200" cy="5486400"/>
          </a:xfrm>
          <a:noFill/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ru-RU" sz="2500" b="1" cap="none" smtClean="0">
                <a:solidFill>
                  <a:srgbClr val="0D795A"/>
                </a:solidFill>
                <a:latin typeface="Verdana" pitchFamily="34" charset="0"/>
              </a:rPr>
              <a:t>Физический износ -  </a:t>
            </a: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постепенная потеря первоначального качества и полезных свойств при поломке, появлении ржавчины и т.п.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b="1" u="sng" cap="none" smtClean="0">
                <a:solidFill>
                  <a:schemeClr val="tx1"/>
                </a:solidFill>
                <a:latin typeface="Verdana" pitchFamily="34" charset="0"/>
              </a:rPr>
              <a:t>Факторы</a:t>
            </a: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: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- степень нагрузки на основные фонды;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- организация содержания и эксплуатации основных фондов;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- уровень агрессивности окружающей среды;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>- уровень квалификации рабочих и обслуживающего персонала. </a:t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  <a:t/>
            </a:r>
            <a:br>
              <a:rPr lang="ru-RU" sz="2500" cap="none" smtClean="0">
                <a:solidFill>
                  <a:schemeClr val="tx1"/>
                </a:solidFill>
                <a:latin typeface="Verdana" pitchFamily="34" charset="0"/>
              </a:rPr>
            </a:br>
            <a:endParaRPr lang="ru-RU" sz="2500" cap="none" smtClean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ru-RU" sz="2300" b="1" cap="none" smtClean="0">
                <a:solidFill>
                  <a:srgbClr val="E75C01"/>
                </a:solidFill>
                <a:latin typeface="Verdana" pitchFamily="34" charset="0"/>
              </a:rPr>
              <a:t>МОРАЛЬНЫЙ ИЗНОС ОСНОВНОГО КАПИТАЛА</a:t>
            </a:r>
          </a:p>
        </p:txBody>
      </p:sp>
      <p:sp>
        <p:nvSpPr>
          <p:cNvPr id="4" name="Rectangle 2"/>
          <p:cNvSpPr>
            <a:spLocks noGrp="1"/>
          </p:cNvSpPr>
          <p:nvPr>
            <p:ph sz="quarter" idx="1"/>
          </p:nvPr>
        </p:nvSpPr>
        <p:spPr>
          <a:xfrm>
            <a:off x="228600" y="685800"/>
            <a:ext cx="8382000" cy="5334000"/>
          </a:xfrm>
        </p:spPr>
        <p:txBody>
          <a:bodyPr/>
          <a:lstStyle/>
          <a:p>
            <a:pPr algn="just" eaLnBrk="1" hangingPunct="1"/>
            <a:r>
              <a:rPr lang="ru-RU" sz="2000" b="1" dirty="0" smtClean="0">
                <a:solidFill>
                  <a:srgbClr val="0D795A"/>
                </a:solidFill>
                <a:latin typeface="Verdana" pitchFamily="34" charset="0"/>
              </a:rPr>
              <a:t>Моральный износ</a:t>
            </a:r>
            <a:r>
              <a:rPr lang="ru-RU" sz="2000" dirty="0" smtClean="0">
                <a:latin typeface="Verdana" pitchFamily="34" charset="0"/>
              </a:rPr>
              <a:t> </a:t>
            </a:r>
            <a:r>
              <a:rPr lang="en-US" sz="2000" b="1" dirty="0" smtClean="0">
                <a:solidFill>
                  <a:srgbClr val="0D795A"/>
                </a:solidFill>
                <a:latin typeface="Verdana" pitchFamily="34" charset="0"/>
              </a:rPr>
              <a:t>I</a:t>
            </a:r>
            <a:r>
              <a:rPr lang="ru-RU" sz="2000" b="1" dirty="0" smtClean="0">
                <a:solidFill>
                  <a:srgbClr val="0D795A"/>
                </a:solidFill>
                <a:latin typeface="Verdana" pitchFamily="34" charset="0"/>
              </a:rPr>
              <a:t> рода </a:t>
            </a:r>
            <a:r>
              <a:rPr lang="ru-RU" sz="2000" dirty="0" smtClean="0">
                <a:latin typeface="Verdana" pitchFamily="34" charset="0"/>
              </a:rPr>
              <a:t>связан с производством нового оборудования, более дешевого, чем старое.</a:t>
            </a:r>
          </a:p>
          <a:p>
            <a:pPr algn="just" eaLnBrk="1" hangingPunct="1">
              <a:buFont typeface="Wingdings" pitchFamily="2" charset="2"/>
              <a:buNone/>
            </a:pPr>
            <a:endParaRPr lang="ru-RU" sz="2000" dirty="0" smtClean="0">
              <a:latin typeface="Verdana" pitchFamily="34" charset="0"/>
            </a:endParaRPr>
          </a:p>
          <a:p>
            <a:pPr algn="just" eaLnBrk="1" hangingPunct="1"/>
            <a:r>
              <a:rPr lang="ru-RU" sz="2000" dirty="0" smtClean="0">
                <a:latin typeface="Verdana" pitchFamily="34" charset="0"/>
              </a:rPr>
              <a:t> </a:t>
            </a:r>
            <a:r>
              <a:rPr lang="ru-RU" sz="2000" b="1" dirty="0" smtClean="0">
                <a:solidFill>
                  <a:srgbClr val="0D795A"/>
                </a:solidFill>
                <a:latin typeface="Verdana" pitchFamily="34" charset="0"/>
              </a:rPr>
              <a:t>Моральный износ </a:t>
            </a:r>
            <a:r>
              <a:rPr lang="en-US" sz="2000" b="1" dirty="0" smtClean="0">
                <a:solidFill>
                  <a:srgbClr val="0D795A"/>
                </a:solidFill>
                <a:latin typeface="Verdana" pitchFamily="34" charset="0"/>
              </a:rPr>
              <a:t>II</a:t>
            </a:r>
            <a:r>
              <a:rPr lang="ru-RU" sz="2000" b="1" dirty="0" smtClean="0">
                <a:solidFill>
                  <a:srgbClr val="0D795A"/>
                </a:solidFill>
                <a:latin typeface="Verdana" pitchFamily="34" charset="0"/>
              </a:rPr>
              <a:t> рода</a:t>
            </a:r>
            <a:r>
              <a:rPr lang="en-US" sz="2000" b="1" dirty="0" smtClean="0">
                <a:solidFill>
                  <a:srgbClr val="0D795A"/>
                </a:solidFill>
                <a:latin typeface="Verdana" pitchFamily="34" charset="0"/>
              </a:rPr>
              <a:t> </a:t>
            </a:r>
            <a:r>
              <a:rPr lang="ru-RU" sz="2000" b="1" dirty="0" smtClean="0">
                <a:solidFill>
                  <a:srgbClr val="0D795A"/>
                </a:solidFill>
                <a:latin typeface="Verdana" pitchFamily="34" charset="0"/>
              </a:rPr>
              <a:t> </a:t>
            </a:r>
            <a:r>
              <a:rPr lang="ru-RU" sz="2000" dirty="0" smtClean="0">
                <a:latin typeface="Verdana" pitchFamily="34" charset="0"/>
              </a:rPr>
              <a:t>обусловлен изобретением более высокопроизводительного капитала.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АМОРТИЗАЦИЯ</a:t>
            </a:r>
          </a:p>
        </p:txBody>
      </p:sp>
      <p:sp>
        <p:nvSpPr>
          <p:cNvPr id="4" name="Rectangle 3"/>
          <p:cNvSpPr>
            <a:spLocks noGrp="1"/>
          </p:cNvSpPr>
          <p:nvPr>
            <p:ph sz="quarter" idx="1"/>
          </p:nvPr>
        </p:nvSpPr>
        <p:spPr>
          <a:xfrm>
            <a:off x="304800" y="838200"/>
            <a:ext cx="8229600" cy="5181600"/>
          </a:xfrm>
        </p:spPr>
        <p:txBody>
          <a:bodyPr/>
          <a:lstStyle/>
          <a:p>
            <a:pPr algn="just"/>
            <a:r>
              <a:rPr lang="ru-RU" b="1" smtClean="0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Амортизация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возмещение износа основных фондов путем включения части их стоимости в затраты на выпуск продукции. </a:t>
            </a:r>
          </a:p>
          <a:p>
            <a:pPr algn="just"/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Амортизационные отчисления 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включаются в себестоимость готовой продукции и в совокупности формируют </a:t>
            </a:r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амортизационный фонд 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(фонд возмещения основного капитала).</a:t>
            </a:r>
          </a:p>
          <a:p>
            <a:pPr algn="just"/>
            <a:r>
              <a:rPr lang="ru-RU" b="1" smtClean="0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Норма амортизации </a:t>
            </a:r>
            <a:r>
              <a:rPr lang="ru-RU" i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отношение ежегодной суммы амортизационных отчислений (А) к стоимости капитального блага (К)</a:t>
            </a:r>
            <a:endParaRPr lang="be-BY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142338" name="Object 2"/>
          <p:cNvGraphicFramePr>
            <a:graphicFrameLocks noChangeAspect="1"/>
          </p:cNvGraphicFramePr>
          <p:nvPr/>
        </p:nvGraphicFramePr>
        <p:xfrm>
          <a:off x="2305050" y="4851400"/>
          <a:ext cx="4095750" cy="1568450"/>
        </p:xfrm>
        <a:graphic>
          <a:graphicData uri="http://schemas.openxmlformats.org/presentationml/2006/ole">
            <p:oleObj spid="_x0000_s142338" name="Формула" r:id="rId3" imgW="100296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458200" cy="990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100" b="1" cap="none" smtClean="0">
                <a:solidFill>
                  <a:srgbClr val="E75C01"/>
                </a:solidFill>
                <a:latin typeface="Verdana" pitchFamily="34" charset="0"/>
              </a:rPr>
              <a:t>ФИЗИЧЕСКИЙ И МОРАЛЬНЫЙ ИЗНОС ОСНОВНОГО КАПИТАЛА В РЕСПУБЛИКЕ БЕЛАРУСЬ</a:t>
            </a:r>
          </a:p>
        </p:txBody>
      </p:sp>
      <p:sp>
        <p:nvSpPr>
          <p:cNvPr id="144386" name="Содержимое 3"/>
          <p:cNvSpPr>
            <a:spLocks noGrp="1"/>
          </p:cNvSpPr>
          <p:nvPr>
            <p:ph sz="quarter" idx="1"/>
          </p:nvPr>
        </p:nvSpPr>
        <p:spPr>
          <a:xfrm>
            <a:off x="304800" y="990600"/>
            <a:ext cx="7467600" cy="4873625"/>
          </a:xfrm>
        </p:spPr>
        <p:txBody>
          <a:bodyPr/>
          <a:lstStyle/>
          <a:p>
            <a:r>
              <a:rPr lang="ru-RU" smtClean="0"/>
              <a:t>«Порочный круг» производства:</a:t>
            </a:r>
          </a:p>
        </p:txBody>
      </p:sp>
      <p:graphicFrame>
        <p:nvGraphicFramePr>
          <p:cNvPr id="5" name="Схема 4"/>
          <p:cNvGraphicFramePr/>
          <p:nvPr/>
        </p:nvGraphicFramePr>
        <p:xfrm>
          <a:off x="457200" y="1447800"/>
          <a:ext cx="76962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57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2300" b="1" cap="none" dirty="0" smtClean="0">
                <a:solidFill>
                  <a:srgbClr val="E75C01"/>
                </a:solidFill>
                <a:latin typeface="Verdana" pitchFamily="34" charset="0"/>
              </a:rPr>
              <a:t>Вопросы</a:t>
            </a:r>
          </a:p>
        </p:txBody>
      </p:sp>
      <p:sp>
        <p:nvSpPr>
          <p:cNvPr id="4" name="Rectangle 2"/>
          <p:cNvSpPr>
            <a:spLocks noGrp="1"/>
          </p:cNvSpPr>
          <p:nvPr>
            <p:ph sz="quarter" idx="1"/>
          </p:nvPr>
        </p:nvSpPr>
        <p:spPr>
          <a:xfrm>
            <a:off x="228600" y="685800"/>
            <a:ext cx="8382000" cy="5334000"/>
          </a:xfrm>
        </p:spPr>
        <p:txBody>
          <a:bodyPr/>
          <a:lstStyle/>
          <a:p>
            <a:pPr algn="just" eaLnBrk="1" hangingPunct="1"/>
            <a:r>
              <a:rPr lang="ru-RU" sz="2000" dirty="0" smtClean="0">
                <a:latin typeface="Verdana" pitchFamily="34" charset="0"/>
              </a:rPr>
              <a:t>Магазин компьютерной техники объявил, что первым 50 посетителям подарит беспроводные наушники. Будут ли эти наушники бесплатными?</a:t>
            </a:r>
          </a:p>
          <a:p>
            <a:pPr algn="just" eaLnBrk="1" hangingPunct="1"/>
            <a:r>
              <a:rPr lang="ru-RU" sz="2000" dirty="0" smtClean="0">
                <a:latin typeface="Verdana" pitchFamily="34" charset="0"/>
              </a:rPr>
              <a:t>Сколько стоит для студентов возможность присутствовать на сегодняшней лекции? Является ли посещение для бюджетников бесплатным?</a:t>
            </a:r>
          </a:p>
          <a:p>
            <a:pPr algn="just" eaLnBrk="1" hangingPunct="1"/>
            <a:r>
              <a:rPr lang="ru-RU" sz="2000" dirty="0" smtClean="0">
                <a:latin typeface="Verdana" pitchFamily="34" charset="0"/>
              </a:rPr>
              <a:t>Сколько стоит оценка по основам экономики (при условии, что преподаватель не берет взяток!)?</a:t>
            </a:r>
          </a:p>
          <a:p>
            <a:pPr algn="just" eaLnBrk="1" hangingPunct="1"/>
            <a:r>
              <a:rPr lang="ru-RU" sz="2000" dirty="0" smtClean="0">
                <a:latin typeface="Verdana" pitchFamily="34" charset="0"/>
              </a:rPr>
              <a:t>Во сколько обойдется просмотр фильма скачанного с </a:t>
            </a:r>
            <a:r>
              <a:rPr lang="ru-RU" sz="2000" dirty="0" err="1" smtClean="0">
                <a:latin typeface="Verdana" pitchFamily="34" charset="0"/>
              </a:rPr>
              <a:t>торрента</a:t>
            </a:r>
            <a:r>
              <a:rPr lang="ru-RU" sz="2000" dirty="0" smtClean="0">
                <a:latin typeface="Verdana" pitchFamily="34" charset="0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ru-RU" sz="3200" b="1" cap="none" dirty="0" smtClean="0">
                <a:solidFill>
                  <a:srgbClr val="E75C01"/>
                </a:solidFill>
                <a:latin typeface="Verdana" pitchFamily="34" charset="0"/>
              </a:rPr>
              <a:t>Несколько вопросов</a:t>
            </a:r>
            <a:endParaRPr lang="ru-RU" b="1" cap="none" dirty="0" smtClean="0">
              <a:latin typeface="Arial" charset="0"/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914400"/>
            <a:ext cx="8382000" cy="5562600"/>
          </a:xfrm>
        </p:spPr>
        <p:txBody>
          <a:bodyPr/>
          <a:lstStyle/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Что произойдет, если мы выделим на дороге полосу, для тех «кто очень спешит»?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Что случится, если мы не будем начинать собрание и тем более обсуждать важные вопросы, пока все не соберутся?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Что будет, если мы будем исключать студента за первую пропущенную им пару без уважительной причины?</a:t>
            </a:r>
          </a:p>
          <a:p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Что будет, если мы введем уголовную ответственность за разводы?</a:t>
            </a:r>
          </a:p>
          <a:p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ПРЕДПОЛОЖИМ, ЧТО</a:t>
            </a:r>
          </a:p>
        </p:txBody>
      </p:sp>
      <p:sp>
        <p:nvSpPr>
          <p:cNvPr id="10" name="Содержимое 9"/>
          <p:cNvSpPr>
            <a:spLocks noGrp="1"/>
          </p:cNvSpPr>
          <p:nvPr>
            <p:ph sz="quarter" idx="1"/>
          </p:nvPr>
        </p:nvSpPr>
        <p:spPr>
          <a:xfrm>
            <a:off x="2590800" y="2667000"/>
            <a:ext cx="4038600" cy="838200"/>
          </a:xfrm>
        </p:spPr>
        <p:txBody>
          <a:bodyPr/>
          <a:lstStyle/>
          <a:p>
            <a:pPr>
              <a:buNone/>
            </a:pPr>
            <a:r>
              <a:rPr lang="en-US" sz="3200" dirty="0" smtClean="0"/>
              <a:t>1</a:t>
            </a:r>
            <a:r>
              <a:rPr lang="ru-RU" sz="3200" dirty="0" smtClean="0"/>
              <a:t>5</a:t>
            </a:r>
            <a:r>
              <a:rPr lang="en-US" sz="3200" dirty="0" smtClean="0"/>
              <a:t> </a:t>
            </a:r>
            <a:r>
              <a:rPr lang="ru-RU" sz="3200" dirty="0" smtClean="0"/>
              <a:t>листов бумаги</a:t>
            </a:r>
            <a:endParaRPr lang="ru-RU" sz="3200" dirty="0"/>
          </a:p>
        </p:txBody>
      </p:sp>
      <p:pic>
        <p:nvPicPr>
          <p:cNvPr id="212993" name="Picture 1" descr="C:\Users\Дом\Pictures\Для презентаций\'dn\2_thumb_3450d554b2b444069aadfca97e7a800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914400"/>
            <a:ext cx="3267075" cy="1809750"/>
          </a:xfrm>
          <a:prstGeom prst="rect">
            <a:avLst/>
          </a:prstGeom>
          <a:noFill/>
        </p:spPr>
      </p:pic>
      <p:sp>
        <p:nvSpPr>
          <p:cNvPr id="15" name="Полилиния 14"/>
          <p:cNvSpPr/>
          <p:nvPr/>
        </p:nvSpPr>
        <p:spPr>
          <a:xfrm>
            <a:off x="1676400" y="3124200"/>
            <a:ext cx="1672045" cy="1404257"/>
          </a:xfrm>
          <a:custGeom>
            <a:avLst/>
            <a:gdLst>
              <a:gd name="connsiteX0" fmla="*/ 1663337 w 1663337"/>
              <a:gd name="connsiteY0" fmla="*/ 0 h 1314994"/>
              <a:gd name="connsiteX1" fmla="*/ 357052 w 1663337"/>
              <a:gd name="connsiteY1" fmla="*/ 653143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672045 w 1672045"/>
              <a:gd name="connsiteY0" fmla="*/ 0 h 1404257"/>
              <a:gd name="connsiteX1" fmla="*/ 605246 w 1672045"/>
              <a:gd name="connsiteY1" fmla="*/ 457200 h 1404257"/>
              <a:gd name="connsiteX2" fmla="*/ 0 w 1672045"/>
              <a:gd name="connsiteY2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2045" h="1404257">
                <a:moveTo>
                  <a:pt x="1672045" y="0"/>
                </a:moveTo>
                <a:cubicBezTo>
                  <a:pt x="461554" y="274320"/>
                  <a:pt x="306977" y="624840"/>
                  <a:pt x="0" y="1404257"/>
                </a:cubicBezTo>
              </a:path>
            </a:pathLst>
          </a:cu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/>
          <p:cNvSpPr/>
          <p:nvPr/>
        </p:nvSpPr>
        <p:spPr>
          <a:xfrm flipH="1">
            <a:off x="5638800" y="3124200"/>
            <a:ext cx="1672045" cy="1404257"/>
          </a:xfrm>
          <a:custGeom>
            <a:avLst/>
            <a:gdLst>
              <a:gd name="connsiteX0" fmla="*/ 1663337 w 1663337"/>
              <a:gd name="connsiteY0" fmla="*/ 0 h 1314994"/>
              <a:gd name="connsiteX1" fmla="*/ 357052 w 1663337"/>
              <a:gd name="connsiteY1" fmla="*/ 653143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672045 w 1672045"/>
              <a:gd name="connsiteY0" fmla="*/ 0 h 1404257"/>
              <a:gd name="connsiteX1" fmla="*/ 605246 w 1672045"/>
              <a:gd name="connsiteY1" fmla="*/ 457200 h 1404257"/>
              <a:gd name="connsiteX2" fmla="*/ 0 w 1672045"/>
              <a:gd name="connsiteY2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72045" h="1404257">
                <a:moveTo>
                  <a:pt x="1672045" y="0"/>
                </a:moveTo>
                <a:cubicBezTo>
                  <a:pt x="461554" y="274320"/>
                  <a:pt x="306977" y="624840"/>
                  <a:pt x="0" y="1404257"/>
                </a:cubicBezTo>
              </a:path>
            </a:pathLst>
          </a:cu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2994" name="Picture 2" descr="C:\Users\Дом\Pictures\Для презентаций\'dn\2177825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267200"/>
            <a:ext cx="3429000" cy="1814977"/>
          </a:xfrm>
          <a:prstGeom prst="rect">
            <a:avLst/>
          </a:prstGeom>
          <a:noFill/>
        </p:spPr>
      </p:pic>
      <p:pic>
        <p:nvPicPr>
          <p:cNvPr id="212995" name="Picture 3" descr="C:\Users\Дом\Pictures\Для презентаций\'dn\samoletik_bumazhniy-600x58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172200" y="4191000"/>
            <a:ext cx="2177143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557" name="Group 4"/>
          <p:cNvGrpSpPr>
            <a:grpSpLocks/>
          </p:cNvGrpSpPr>
          <p:nvPr/>
        </p:nvGrpSpPr>
        <p:grpSpPr bwMode="auto">
          <a:xfrm>
            <a:off x="463015" y="1759508"/>
            <a:ext cx="2888145" cy="971668"/>
            <a:chOff x="0" y="0"/>
            <a:chExt cx="1490" cy="422"/>
          </a:xfrm>
        </p:grpSpPr>
        <p:sp>
          <p:nvSpPr>
            <p:cNvPr id="151615" name="Rectangle 5"/>
            <p:cNvSpPr>
              <a:spLocks noChangeArrowheads="1"/>
            </p:cNvSpPr>
            <p:nvPr/>
          </p:nvSpPr>
          <p:spPr bwMode="auto">
            <a:xfrm>
              <a:off x="43" y="0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Вид продукта</a:t>
              </a:r>
              <a:endParaRPr lang="ru-RU" sz="2800" i="1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ctr" eaLnBrk="0" hangingPunct="0"/>
              <a:endParaRPr lang="ru-RU" sz="280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6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58" name="Group 7"/>
          <p:cNvGrpSpPr>
            <a:grpSpLocks/>
          </p:cNvGrpSpPr>
          <p:nvPr/>
        </p:nvGrpSpPr>
        <p:grpSpPr bwMode="auto">
          <a:xfrm>
            <a:off x="3351160" y="1759508"/>
            <a:ext cx="5090113" cy="971668"/>
            <a:chOff x="1490" y="0"/>
            <a:chExt cx="2626" cy="422"/>
          </a:xfrm>
        </p:grpSpPr>
        <p:sp>
          <p:nvSpPr>
            <p:cNvPr id="151613" name="Rectangle 8"/>
            <p:cNvSpPr>
              <a:spLocks noChangeArrowheads="1"/>
            </p:cNvSpPr>
            <p:nvPr/>
          </p:nvSpPr>
          <p:spPr bwMode="auto">
            <a:xfrm>
              <a:off x="1533" y="0"/>
              <a:ext cx="254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варианты выбора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4" name="Rectangle 9"/>
            <p:cNvSpPr>
              <a:spLocks noChangeArrowheads="1"/>
            </p:cNvSpPr>
            <p:nvPr/>
          </p:nvSpPr>
          <p:spPr bwMode="auto">
            <a:xfrm>
              <a:off x="1490" y="0"/>
              <a:ext cx="262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59" name="Group 10"/>
          <p:cNvGrpSpPr>
            <a:grpSpLocks/>
          </p:cNvGrpSpPr>
          <p:nvPr/>
        </p:nvGrpSpPr>
        <p:grpSpPr bwMode="auto">
          <a:xfrm>
            <a:off x="463015" y="2731176"/>
            <a:ext cx="2888145" cy="971668"/>
            <a:chOff x="0" y="422"/>
            <a:chExt cx="1490" cy="422"/>
          </a:xfrm>
        </p:grpSpPr>
        <p:sp>
          <p:nvSpPr>
            <p:cNvPr id="151611" name="Rectangle 11"/>
            <p:cNvSpPr>
              <a:spLocks noChangeArrowheads="1"/>
            </p:cNvSpPr>
            <p:nvPr/>
          </p:nvSpPr>
          <p:spPr bwMode="auto">
            <a:xfrm>
              <a:off x="43" y="422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1400" i="1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 </a:t>
              </a:r>
            </a:p>
            <a:p>
              <a:pPr algn="just" eaLnBrk="0" hangingPunct="0"/>
              <a:endParaRPr lang="ru-RU" sz="280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2" name="Rectangle 12"/>
            <p:cNvSpPr>
              <a:spLocks noChangeArrowheads="1"/>
            </p:cNvSpPr>
            <p:nvPr/>
          </p:nvSpPr>
          <p:spPr bwMode="auto">
            <a:xfrm>
              <a:off x="0" y="422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0" name="Group 13"/>
          <p:cNvGrpSpPr>
            <a:grpSpLocks/>
          </p:cNvGrpSpPr>
          <p:nvPr/>
        </p:nvGrpSpPr>
        <p:grpSpPr bwMode="auto">
          <a:xfrm>
            <a:off x="3351160" y="2731176"/>
            <a:ext cx="1155258" cy="971668"/>
            <a:chOff x="1490" y="422"/>
            <a:chExt cx="596" cy="422"/>
          </a:xfrm>
        </p:grpSpPr>
        <p:sp>
          <p:nvSpPr>
            <p:cNvPr id="151609" name="Rectangle 14"/>
            <p:cNvSpPr>
              <a:spLocks noChangeArrowheads="1"/>
            </p:cNvSpPr>
            <p:nvPr/>
          </p:nvSpPr>
          <p:spPr bwMode="auto">
            <a:xfrm>
              <a:off x="1533" y="422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А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0" name="Rectangle 15"/>
            <p:cNvSpPr>
              <a:spLocks noChangeArrowheads="1"/>
            </p:cNvSpPr>
            <p:nvPr/>
          </p:nvSpPr>
          <p:spPr bwMode="auto">
            <a:xfrm>
              <a:off x="1490" y="422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1" name="Group 16"/>
          <p:cNvGrpSpPr>
            <a:grpSpLocks/>
          </p:cNvGrpSpPr>
          <p:nvPr/>
        </p:nvGrpSpPr>
        <p:grpSpPr bwMode="auto">
          <a:xfrm>
            <a:off x="4506418" y="2731176"/>
            <a:ext cx="996313" cy="971668"/>
            <a:chOff x="2086" y="422"/>
            <a:chExt cx="514" cy="422"/>
          </a:xfrm>
        </p:grpSpPr>
        <p:sp>
          <p:nvSpPr>
            <p:cNvPr id="151607" name="Rectangle 17"/>
            <p:cNvSpPr>
              <a:spLocks noChangeArrowheads="1"/>
            </p:cNvSpPr>
            <p:nvPr/>
          </p:nvSpPr>
          <p:spPr bwMode="auto">
            <a:xfrm>
              <a:off x="2129" y="422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8" name="Rectangle 18"/>
            <p:cNvSpPr>
              <a:spLocks noChangeArrowheads="1"/>
            </p:cNvSpPr>
            <p:nvPr/>
          </p:nvSpPr>
          <p:spPr bwMode="auto">
            <a:xfrm>
              <a:off x="2086" y="422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3" name="Group 22"/>
          <p:cNvGrpSpPr>
            <a:grpSpLocks/>
          </p:cNvGrpSpPr>
          <p:nvPr/>
        </p:nvGrpSpPr>
        <p:grpSpPr bwMode="auto">
          <a:xfrm>
            <a:off x="6499044" y="2731176"/>
            <a:ext cx="996313" cy="971668"/>
            <a:chOff x="3114" y="422"/>
            <a:chExt cx="514" cy="422"/>
          </a:xfrm>
        </p:grpSpPr>
        <p:sp>
          <p:nvSpPr>
            <p:cNvPr id="151603" name="Rectangle 23"/>
            <p:cNvSpPr>
              <a:spLocks noChangeArrowheads="1"/>
            </p:cNvSpPr>
            <p:nvPr/>
          </p:nvSpPr>
          <p:spPr bwMode="auto">
            <a:xfrm>
              <a:off x="3157" y="422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4" name="Rectangle 24"/>
            <p:cNvSpPr>
              <a:spLocks noChangeArrowheads="1"/>
            </p:cNvSpPr>
            <p:nvPr/>
          </p:nvSpPr>
          <p:spPr bwMode="auto">
            <a:xfrm>
              <a:off x="3114" y="422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4" name="Group 25"/>
          <p:cNvGrpSpPr>
            <a:grpSpLocks/>
          </p:cNvGrpSpPr>
          <p:nvPr/>
        </p:nvGrpSpPr>
        <p:grpSpPr bwMode="auto">
          <a:xfrm>
            <a:off x="7495357" y="2731176"/>
            <a:ext cx="945916" cy="971668"/>
            <a:chOff x="3628" y="422"/>
            <a:chExt cx="488" cy="422"/>
          </a:xfrm>
        </p:grpSpPr>
        <p:sp>
          <p:nvSpPr>
            <p:cNvPr id="151601" name="Rectangle 26"/>
            <p:cNvSpPr>
              <a:spLocks noChangeArrowheads="1"/>
            </p:cNvSpPr>
            <p:nvPr/>
          </p:nvSpPr>
          <p:spPr bwMode="auto">
            <a:xfrm>
              <a:off x="3671" y="422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2" name="Rectangle 27"/>
            <p:cNvSpPr>
              <a:spLocks noChangeArrowheads="1"/>
            </p:cNvSpPr>
            <p:nvPr/>
          </p:nvSpPr>
          <p:spPr bwMode="auto">
            <a:xfrm>
              <a:off x="3628" y="422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5" name="Group 28"/>
          <p:cNvGrpSpPr>
            <a:grpSpLocks/>
          </p:cNvGrpSpPr>
          <p:nvPr/>
        </p:nvGrpSpPr>
        <p:grpSpPr bwMode="auto">
          <a:xfrm>
            <a:off x="463015" y="3702845"/>
            <a:ext cx="2888145" cy="971668"/>
            <a:chOff x="0" y="844"/>
            <a:chExt cx="1490" cy="422"/>
          </a:xfrm>
        </p:grpSpPr>
        <p:sp>
          <p:nvSpPr>
            <p:cNvPr id="151599" name="Rectangle 29"/>
            <p:cNvSpPr>
              <a:spLocks noChangeArrowheads="1"/>
            </p:cNvSpPr>
            <p:nvPr/>
          </p:nvSpPr>
          <p:spPr bwMode="auto">
            <a:xfrm>
              <a:off x="43" y="844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Кораблики, шт</a:t>
              </a:r>
              <a:r>
                <a:rPr lang="ru-RU" sz="2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ru-RU" sz="24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4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0" name="Rectangle 30"/>
            <p:cNvSpPr>
              <a:spLocks noChangeArrowheads="1"/>
            </p:cNvSpPr>
            <p:nvPr/>
          </p:nvSpPr>
          <p:spPr bwMode="auto">
            <a:xfrm>
              <a:off x="0" y="844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6" name="Group 31"/>
          <p:cNvGrpSpPr>
            <a:grpSpLocks/>
          </p:cNvGrpSpPr>
          <p:nvPr/>
        </p:nvGrpSpPr>
        <p:grpSpPr bwMode="auto">
          <a:xfrm>
            <a:off x="3351160" y="3702845"/>
            <a:ext cx="1155258" cy="971668"/>
            <a:chOff x="1490" y="844"/>
            <a:chExt cx="596" cy="422"/>
          </a:xfrm>
        </p:grpSpPr>
        <p:sp>
          <p:nvSpPr>
            <p:cNvPr id="151597" name="Rectangle 32"/>
            <p:cNvSpPr>
              <a:spLocks noChangeArrowheads="1"/>
            </p:cNvSpPr>
            <p:nvPr/>
          </p:nvSpPr>
          <p:spPr bwMode="auto">
            <a:xfrm>
              <a:off x="1533" y="844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6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8" name="Rectangle 33"/>
            <p:cNvSpPr>
              <a:spLocks noChangeArrowheads="1"/>
            </p:cNvSpPr>
            <p:nvPr/>
          </p:nvSpPr>
          <p:spPr bwMode="auto">
            <a:xfrm>
              <a:off x="1490" y="844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67" name="Group 34"/>
          <p:cNvGrpSpPr>
            <a:grpSpLocks/>
          </p:cNvGrpSpPr>
          <p:nvPr/>
        </p:nvGrpSpPr>
        <p:grpSpPr bwMode="auto">
          <a:xfrm>
            <a:off x="4506418" y="3702845"/>
            <a:ext cx="996313" cy="971668"/>
            <a:chOff x="2086" y="844"/>
            <a:chExt cx="514" cy="422"/>
          </a:xfrm>
        </p:grpSpPr>
        <p:sp>
          <p:nvSpPr>
            <p:cNvPr id="151595" name="Rectangle 35"/>
            <p:cNvSpPr>
              <a:spLocks noChangeArrowheads="1"/>
            </p:cNvSpPr>
            <p:nvPr/>
          </p:nvSpPr>
          <p:spPr bwMode="auto">
            <a:xfrm>
              <a:off x="2129" y="844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7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6" name="Rectangle 36"/>
            <p:cNvSpPr>
              <a:spLocks noChangeArrowheads="1"/>
            </p:cNvSpPr>
            <p:nvPr/>
          </p:nvSpPr>
          <p:spPr bwMode="auto">
            <a:xfrm>
              <a:off x="2086" y="844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sp>
        <p:nvSpPr>
          <p:cNvPr id="151594" name="Rectangle 39"/>
          <p:cNvSpPr>
            <a:spLocks noChangeArrowheads="1"/>
          </p:cNvSpPr>
          <p:nvPr/>
        </p:nvSpPr>
        <p:spPr bwMode="auto">
          <a:xfrm>
            <a:off x="5502731" y="3702845"/>
            <a:ext cx="996313" cy="971668"/>
          </a:xfrm>
          <a:prstGeom prst="rect">
            <a:avLst/>
          </a:prstGeom>
          <a:noFill/>
          <a:ln w="38100">
            <a:solidFill>
              <a:srgbClr val="A0A0A0"/>
            </a:solidFill>
            <a:miter lim="800000"/>
            <a:headEnd/>
            <a:tailEnd/>
          </a:ln>
        </p:spPr>
        <p:txBody>
          <a:bodyPr/>
          <a:lstStyle/>
          <a:p>
            <a:endParaRPr lang="be-BY" sz="4800"/>
          </a:p>
        </p:txBody>
      </p:sp>
      <p:grpSp>
        <p:nvGrpSpPr>
          <p:cNvPr id="151569" name="Group 40"/>
          <p:cNvGrpSpPr>
            <a:grpSpLocks/>
          </p:cNvGrpSpPr>
          <p:nvPr/>
        </p:nvGrpSpPr>
        <p:grpSpPr bwMode="auto">
          <a:xfrm>
            <a:off x="6499044" y="3702845"/>
            <a:ext cx="996313" cy="971668"/>
            <a:chOff x="3114" y="844"/>
            <a:chExt cx="514" cy="422"/>
          </a:xfrm>
        </p:grpSpPr>
        <p:sp>
          <p:nvSpPr>
            <p:cNvPr id="151591" name="Rectangle 41"/>
            <p:cNvSpPr>
              <a:spLocks noChangeArrowheads="1"/>
            </p:cNvSpPr>
            <p:nvPr/>
          </p:nvSpPr>
          <p:spPr bwMode="auto">
            <a:xfrm>
              <a:off x="3157" y="844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2" name="Rectangle 42"/>
            <p:cNvSpPr>
              <a:spLocks noChangeArrowheads="1"/>
            </p:cNvSpPr>
            <p:nvPr/>
          </p:nvSpPr>
          <p:spPr bwMode="auto">
            <a:xfrm>
              <a:off x="3114" y="844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0" name="Group 43"/>
          <p:cNvGrpSpPr>
            <a:grpSpLocks/>
          </p:cNvGrpSpPr>
          <p:nvPr/>
        </p:nvGrpSpPr>
        <p:grpSpPr bwMode="auto">
          <a:xfrm>
            <a:off x="7495357" y="3702845"/>
            <a:ext cx="945916" cy="971668"/>
            <a:chOff x="3628" y="844"/>
            <a:chExt cx="488" cy="422"/>
          </a:xfrm>
        </p:grpSpPr>
        <p:sp>
          <p:nvSpPr>
            <p:cNvPr id="151589" name="Rectangle 44"/>
            <p:cNvSpPr>
              <a:spLocks noChangeArrowheads="1"/>
            </p:cNvSpPr>
            <p:nvPr/>
          </p:nvSpPr>
          <p:spPr bwMode="auto">
            <a:xfrm>
              <a:off x="3671" y="844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0" name="Rectangle 45"/>
            <p:cNvSpPr>
              <a:spLocks noChangeArrowheads="1"/>
            </p:cNvSpPr>
            <p:nvPr/>
          </p:nvSpPr>
          <p:spPr bwMode="auto">
            <a:xfrm>
              <a:off x="3628" y="844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1" name="Group 46"/>
          <p:cNvGrpSpPr>
            <a:grpSpLocks/>
          </p:cNvGrpSpPr>
          <p:nvPr/>
        </p:nvGrpSpPr>
        <p:grpSpPr bwMode="auto">
          <a:xfrm>
            <a:off x="463015" y="4674513"/>
            <a:ext cx="2888145" cy="971668"/>
            <a:chOff x="0" y="1266"/>
            <a:chExt cx="1490" cy="422"/>
          </a:xfrm>
        </p:grpSpPr>
        <p:sp>
          <p:nvSpPr>
            <p:cNvPr id="151587" name="Rectangle 47"/>
            <p:cNvSpPr>
              <a:spLocks noChangeArrowheads="1"/>
            </p:cNvSpPr>
            <p:nvPr/>
          </p:nvSpPr>
          <p:spPr bwMode="auto">
            <a:xfrm>
              <a:off x="43" y="1266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Самолетики, шт</a:t>
              </a:r>
              <a:r>
                <a:rPr lang="ru-RU" sz="2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ru-RU" sz="24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4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8" name="Rectangle 48"/>
            <p:cNvSpPr>
              <a:spLocks noChangeArrowheads="1"/>
            </p:cNvSpPr>
            <p:nvPr/>
          </p:nvSpPr>
          <p:spPr bwMode="auto">
            <a:xfrm>
              <a:off x="0" y="1266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2" name="Group 49"/>
          <p:cNvGrpSpPr>
            <a:grpSpLocks/>
          </p:cNvGrpSpPr>
          <p:nvPr/>
        </p:nvGrpSpPr>
        <p:grpSpPr bwMode="auto">
          <a:xfrm>
            <a:off x="3351160" y="4674513"/>
            <a:ext cx="1155258" cy="971668"/>
            <a:chOff x="1490" y="1266"/>
            <a:chExt cx="596" cy="422"/>
          </a:xfrm>
        </p:grpSpPr>
        <p:sp>
          <p:nvSpPr>
            <p:cNvPr id="151585" name="Rectangle 50"/>
            <p:cNvSpPr>
              <a:spLocks noChangeArrowheads="1"/>
            </p:cNvSpPr>
            <p:nvPr/>
          </p:nvSpPr>
          <p:spPr bwMode="auto">
            <a:xfrm>
              <a:off x="1533" y="1266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6" name="Rectangle 51"/>
            <p:cNvSpPr>
              <a:spLocks noChangeArrowheads="1"/>
            </p:cNvSpPr>
            <p:nvPr/>
          </p:nvSpPr>
          <p:spPr bwMode="auto">
            <a:xfrm>
              <a:off x="1490" y="1266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3" name="Group 52"/>
          <p:cNvGrpSpPr>
            <a:grpSpLocks/>
          </p:cNvGrpSpPr>
          <p:nvPr/>
        </p:nvGrpSpPr>
        <p:grpSpPr bwMode="auto">
          <a:xfrm>
            <a:off x="4506418" y="4674513"/>
            <a:ext cx="996313" cy="971668"/>
            <a:chOff x="2086" y="1266"/>
            <a:chExt cx="514" cy="422"/>
          </a:xfrm>
        </p:grpSpPr>
        <p:sp>
          <p:nvSpPr>
            <p:cNvPr id="151583" name="Rectangle 53"/>
            <p:cNvSpPr>
              <a:spLocks noChangeArrowheads="1"/>
            </p:cNvSpPr>
            <p:nvPr/>
          </p:nvSpPr>
          <p:spPr bwMode="auto">
            <a:xfrm>
              <a:off x="2129" y="1266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8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4" name="Rectangle 54"/>
            <p:cNvSpPr>
              <a:spLocks noChangeArrowheads="1"/>
            </p:cNvSpPr>
            <p:nvPr/>
          </p:nvSpPr>
          <p:spPr bwMode="auto">
            <a:xfrm>
              <a:off x="2086" y="1266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5" name="Group 58"/>
          <p:cNvGrpSpPr>
            <a:grpSpLocks/>
          </p:cNvGrpSpPr>
          <p:nvPr/>
        </p:nvGrpSpPr>
        <p:grpSpPr bwMode="auto">
          <a:xfrm>
            <a:off x="6499044" y="4674513"/>
            <a:ext cx="996313" cy="971668"/>
            <a:chOff x="3114" y="1266"/>
            <a:chExt cx="514" cy="422"/>
          </a:xfrm>
        </p:grpSpPr>
        <p:sp>
          <p:nvSpPr>
            <p:cNvPr id="151579" name="Rectangle 59"/>
            <p:cNvSpPr>
              <a:spLocks noChangeArrowheads="1"/>
            </p:cNvSpPr>
            <p:nvPr/>
          </p:nvSpPr>
          <p:spPr bwMode="auto">
            <a:xfrm>
              <a:off x="3157" y="1266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0" name="Rectangle 60"/>
            <p:cNvSpPr>
              <a:spLocks noChangeArrowheads="1"/>
            </p:cNvSpPr>
            <p:nvPr/>
          </p:nvSpPr>
          <p:spPr bwMode="auto">
            <a:xfrm>
              <a:off x="3114" y="1266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1576" name="Group 61"/>
          <p:cNvGrpSpPr>
            <a:grpSpLocks/>
          </p:cNvGrpSpPr>
          <p:nvPr/>
        </p:nvGrpSpPr>
        <p:grpSpPr bwMode="auto">
          <a:xfrm>
            <a:off x="7495357" y="4674513"/>
            <a:ext cx="945916" cy="971668"/>
            <a:chOff x="3628" y="1266"/>
            <a:chExt cx="488" cy="422"/>
          </a:xfrm>
        </p:grpSpPr>
        <p:sp>
          <p:nvSpPr>
            <p:cNvPr id="151577" name="Rectangle 62"/>
            <p:cNvSpPr>
              <a:spLocks noChangeArrowheads="1"/>
            </p:cNvSpPr>
            <p:nvPr/>
          </p:nvSpPr>
          <p:spPr bwMode="auto">
            <a:xfrm>
              <a:off x="3671" y="1266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78" name="Rectangle 63"/>
            <p:cNvSpPr>
              <a:spLocks noChangeArrowheads="1"/>
            </p:cNvSpPr>
            <p:nvPr/>
          </p:nvSpPr>
          <p:spPr bwMode="auto">
            <a:xfrm>
              <a:off x="3628" y="1266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sp>
        <p:nvSpPr>
          <p:cNvPr id="151556" name="Rectangle 64"/>
          <p:cNvSpPr>
            <a:spLocks noChangeArrowheads="1"/>
          </p:cNvSpPr>
          <p:nvPr/>
        </p:nvSpPr>
        <p:spPr bwMode="auto">
          <a:xfrm>
            <a:off x="457200" y="1752600"/>
            <a:ext cx="7989888" cy="3900488"/>
          </a:xfrm>
          <a:prstGeom prst="rect">
            <a:avLst/>
          </a:prstGeom>
          <a:noFill/>
          <a:ln w="38100">
            <a:solidFill>
              <a:srgbClr val="A0A0A0"/>
            </a:solidFill>
            <a:miter lim="800000"/>
            <a:headEnd/>
            <a:tailEnd/>
          </a:ln>
        </p:spPr>
        <p:txBody>
          <a:bodyPr/>
          <a:lstStyle/>
          <a:p>
            <a:endParaRPr lang="be-BY" sz="4800"/>
          </a:p>
        </p:txBody>
      </p:sp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15 листов бумаги</a:t>
            </a:r>
            <a:endParaRPr lang="ru-RU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8" name="Полилиния 67"/>
          <p:cNvSpPr/>
          <p:nvPr/>
        </p:nvSpPr>
        <p:spPr>
          <a:xfrm rot="19568274" flipH="1">
            <a:off x="3953808" y="3252516"/>
            <a:ext cx="982250" cy="815197"/>
          </a:xfrm>
          <a:custGeom>
            <a:avLst/>
            <a:gdLst>
              <a:gd name="connsiteX0" fmla="*/ 1663337 w 1663337"/>
              <a:gd name="connsiteY0" fmla="*/ 0 h 1314994"/>
              <a:gd name="connsiteX1" fmla="*/ 357052 w 1663337"/>
              <a:gd name="connsiteY1" fmla="*/ 653143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672045 w 1672045"/>
              <a:gd name="connsiteY0" fmla="*/ 0 h 1404257"/>
              <a:gd name="connsiteX1" fmla="*/ 605246 w 1672045"/>
              <a:gd name="connsiteY1" fmla="*/ 457200 h 1404257"/>
              <a:gd name="connsiteX2" fmla="*/ 0 w 1672045"/>
              <a:gd name="connsiteY2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796114 w 1796114"/>
              <a:gd name="connsiteY0" fmla="*/ 269063 h 1673320"/>
              <a:gd name="connsiteX1" fmla="*/ 124069 w 1796114"/>
              <a:gd name="connsiteY1" fmla="*/ 1673320 h 1673320"/>
              <a:gd name="connsiteX0" fmla="*/ 1796112 w 1796112"/>
              <a:gd name="connsiteY0" fmla="*/ 269063 h 1510354"/>
              <a:gd name="connsiteX1" fmla="*/ 393965 w 1796112"/>
              <a:gd name="connsiteY1" fmla="*/ 1510353 h 1510354"/>
              <a:gd name="connsiteX0" fmla="*/ 1796114 w 1796114"/>
              <a:gd name="connsiteY0" fmla="*/ 269063 h 1593340"/>
              <a:gd name="connsiteX1" fmla="*/ 278265 w 1796114"/>
              <a:gd name="connsiteY1" fmla="*/ 1593341 h 1593340"/>
              <a:gd name="connsiteX0" fmla="*/ 1796112 w 1796112"/>
              <a:gd name="connsiteY0" fmla="*/ 269063 h 1593342"/>
              <a:gd name="connsiteX1" fmla="*/ 278263 w 1796112"/>
              <a:gd name="connsiteY1" fmla="*/ 1593341 h 1593342"/>
              <a:gd name="connsiteX0" fmla="*/ 1796114 w 1796114"/>
              <a:gd name="connsiteY0" fmla="*/ 269063 h 1593340"/>
              <a:gd name="connsiteX1" fmla="*/ 278265 w 1796114"/>
              <a:gd name="connsiteY1" fmla="*/ 1593341 h 15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114" h="1593340">
                <a:moveTo>
                  <a:pt x="1796114" y="269063"/>
                </a:moveTo>
                <a:cubicBezTo>
                  <a:pt x="1" y="0"/>
                  <a:pt x="344532" y="812334"/>
                  <a:pt x="278265" y="1593341"/>
                </a:cubicBezTo>
              </a:path>
            </a:pathLst>
          </a:cu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Полилиния 68"/>
          <p:cNvSpPr/>
          <p:nvPr/>
        </p:nvSpPr>
        <p:spPr>
          <a:xfrm rot="2031726" flipH="1" flipV="1">
            <a:off x="3953808" y="4852717"/>
            <a:ext cx="982250" cy="815197"/>
          </a:xfrm>
          <a:custGeom>
            <a:avLst/>
            <a:gdLst>
              <a:gd name="connsiteX0" fmla="*/ 1663337 w 1663337"/>
              <a:gd name="connsiteY0" fmla="*/ 0 h 1314994"/>
              <a:gd name="connsiteX1" fmla="*/ 357052 w 1663337"/>
              <a:gd name="connsiteY1" fmla="*/ 653143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663337 w 1663337"/>
              <a:gd name="connsiteY0" fmla="*/ 0 h 1314994"/>
              <a:gd name="connsiteX1" fmla="*/ 605246 w 1663337"/>
              <a:gd name="connsiteY1" fmla="*/ 367937 h 1314994"/>
              <a:gd name="connsiteX2" fmla="*/ 0 w 1663337"/>
              <a:gd name="connsiteY2" fmla="*/ 1314994 h 1314994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748246 w 1748246"/>
              <a:gd name="connsiteY0" fmla="*/ 10160 h 1262017"/>
              <a:gd name="connsiteX1" fmla="*/ 605246 w 1748246"/>
              <a:gd name="connsiteY1" fmla="*/ 314960 h 1262017"/>
              <a:gd name="connsiteX2" fmla="*/ 0 w 1748246"/>
              <a:gd name="connsiteY2" fmla="*/ 1262017 h 1262017"/>
              <a:gd name="connsiteX0" fmla="*/ 1672045 w 1672045"/>
              <a:gd name="connsiteY0" fmla="*/ 0 h 1404257"/>
              <a:gd name="connsiteX1" fmla="*/ 605246 w 1672045"/>
              <a:gd name="connsiteY1" fmla="*/ 457200 h 1404257"/>
              <a:gd name="connsiteX2" fmla="*/ 0 w 1672045"/>
              <a:gd name="connsiteY2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672045 w 1672045"/>
              <a:gd name="connsiteY0" fmla="*/ 0 h 1404257"/>
              <a:gd name="connsiteX1" fmla="*/ 0 w 1672045"/>
              <a:gd name="connsiteY1" fmla="*/ 1404257 h 1404257"/>
              <a:gd name="connsiteX0" fmla="*/ 1796114 w 1796114"/>
              <a:gd name="connsiteY0" fmla="*/ 269063 h 1673320"/>
              <a:gd name="connsiteX1" fmla="*/ 124069 w 1796114"/>
              <a:gd name="connsiteY1" fmla="*/ 1673320 h 1673320"/>
              <a:gd name="connsiteX0" fmla="*/ 1796112 w 1796112"/>
              <a:gd name="connsiteY0" fmla="*/ 269063 h 1510354"/>
              <a:gd name="connsiteX1" fmla="*/ 393965 w 1796112"/>
              <a:gd name="connsiteY1" fmla="*/ 1510353 h 1510354"/>
              <a:gd name="connsiteX0" fmla="*/ 1796114 w 1796114"/>
              <a:gd name="connsiteY0" fmla="*/ 269063 h 1593340"/>
              <a:gd name="connsiteX1" fmla="*/ 278265 w 1796114"/>
              <a:gd name="connsiteY1" fmla="*/ 1593341 h 1593340"/>
              <a:gd name="connsiteX0" fmla="*/ 1796112 w 1796112"/>
              <a:gd name="connsiteY0" fmla="*/ 269063 h 1593342"/>
              <a:gd name="connsiteX1" fmla="*/ 278263 w 1796112"/>
              <a:gd name="connsiteY1" fmla="*/ 1593341 h 1593342"/>
              <a:gd name="connsiteX0" fmla="*/ 1796114 w 1796114"/>
              <a:gd name="connsiteY0" fmla="*/ 269063 h 1593340"/>
              <a:gd name="connsiteX1" fmla="*/ 278265 w 1796114"/>
              <a:gd name="connsiteY1" fmla="*/ 1593341 h 15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96114" h="1593340">
                <a:moveTo>
                  <a:pt x="1796114" y="269063"/>
                </a:moveTo>
                <a:cubicBezTo>
                  <a:pt x="1" y="0"/>
                  <a:pt x="344532" y="812334"/>
                  <a:pt x="278265" y="1593341"/>
                </a:cubicBezTo>
              </a:path>
            </a:pathLst>
          </a:cu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TextBox 69"/>
          <p:cNvSpPr txBox="1"/>
          <p:nvPr/>
        </p:nvSpPr>
        <p:spPr>
          <a:xfrm>
            <a:off x="4114800" y="2819400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00B050"/>
                </a:solidFill>
              </a:rPr>
              <a:t>+1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5638800"/>
            <a:ext cx="595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rgbClr val="FF0000"/>
                </a:solidFill>
              </a:rPr>
              <a:t>-1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72" name="Полилиния 71"/>
          <p:cNvSpPr/>
          <p:nvPr/>
        </p:nvSpPr>
        <p:spPr>
          <a:xfrm rot="20975244">
            <a:off x="3893528" y="5437523"/>
            <a:ext cx="1240096" cy="1037314"/>
          </a:xfrm>
          <a:custGeom>
            <a:avLst/>
            <a:gdLst>
              <a:gd name="connsiteX0" fmla="*/ 0 w 1214446"/>
              <a:gd name="connsiteY0" fmla="*/ 607223 h 1214446"/>
              <a:gd name="connsiteX1" fmla="*/ 177852 w 1214446"/>
              <a:gd name="connsiteY1" fmla="*/ 177852 h 1214446"/>
              <a:gd name="connsiteX2" fmla="*/ 607224 w 1214446"/>
              <a:gd name="connsiteY2" fmla="*/ 1 h 1214446"/>
              <a:gd name="connsiteX3" fmla="*/ 1036595 w 1214446"/>
              <a:gd name="connsiteY3" fmla="*/ 177853 h 1214446"/>
              <a:gd name="connsiteX4" fmla="*/ 1214446 w 1214446"/>
              <a:gd name="connsiteY4" fmla="*/ 607225 h 1214446"/>
              <a:gd name="connsiteX5" fmla="*/ 1036594 w 1214446"/>
              <a:gd name="connsiteY5" fmla="*/ 1036597 h 1214446"/>
              <a:gd name="connsiteX6" fmla="*/ 607222 w 1214446"/>
              <a:gd name="connsiteY6" fmla="*/ 1214448 h 1214446"/>
              <a:gd name="connsiteX7" fmla="*/ 177850 w 1214446"/>
              <a:gd name="connsiteY7" fmla="*/ 1036596 h 1214446"/>
              <a:gd name="connsiteX8" fmla="*/ -1 w 1214446"/>
              <a:gd name="connsiteY8" fmla="*/ 607224 h 1214446"/>
              <a:gd name="connsiteX9" fmla="*/ 0 w 1214446"/>
              <a:gd name="connsiteY9" fmla="*/ 607223 h 1214446"/>
              <a:gd name="connsiteX0" fmla="*/ 1036596 w 1214447"/>
              <a:gd name="connsiteY0" fmla="*/ 177852 h 1214447"/>
              <a:gd name="connsiteX1" fmla="*/ 1214447 w 1214447"/>
              <a:gd name="connsiteY1" fmla="*/ 607224 h 1214447"/>
              <a:gd name="connsiteX2" fmla="*/ 1036595 w 1214447"/>
              <a:gd name="connsiteY2" fmla="*/ 1036596 h 1214447"/>
              <a:gd name="connsiteX3" fmla="*/ 607223 w 1214447"/>
              <a:gd name="connsiteY3" fmla="*/ 1214447 h 1214447"/>
              <a:gd name="connsiteX4" fmla="*/ 177851 w 1214447"/>
              <a:gd name="connsiteY4" fmla="*/ 1036595 h 1214447"/>
              <a:gd name="connsiteX5" fmla="*/ 0 w 1214447"/>
              <a:gd name="connsiteY5" fmla="*/ 607223 h 1214447"/>
              <a:gd name="connsiteX6" fmla="*/ 1 w 1214447"/>
              <a:gd name="connsiteY6" fmla="*/ 607222 h 1214447"/>
              <a:gd name="connsiteX7" fmla="*/ 177853 w 1214447"/>
              <a:gd name="connsiteY7" fmla="*/ 177851 h 1214447"/>
              <a:gd name="connsiteX8" fmla="*/ 607225 w 1214447"/>
              <a:gd name="connsiteY8" fmla="*/ 0 h 1214447"/>
              <a:gd name="connsiteX9" fmla="*/ 1128036 w 1214447"/>
              <a:gd name="connsiteY9" fmla="*/ 269292 h 1214447"/>
              <a:gd name="connsiteX0" fmla="*/ 1036596 w 1214447"/>
              <a:gd name="connsiteY0" fmla="*/ 231554 h 1268149"/>
              <a:gd name="connsiteX1" fmla="*/ 1214447 w 1214447"/>
              <a:gd name="connsiteY1" fmla="*/ 660926 h 1268149"/>
              <a:gd name="connsiteX2" fmla="*/ 1036595 w 1214447"/>
              <a:gd name="connsiteY2" fmla="*/ 1090298 h 1268149"/>
              <a:gd name="connsiteX3" fmla="*/ 607223 w 1214447"/>
              <a:gd name="connsiteY3" fmla="*/ 1268149 h 1268149"/>
              <a:gd name="connsiteX4" fmla="*/ 177851 w 1214447"/>
              <a:gd name="connsiteY4" fmla="*/ 1090297 h 1268149"/>
              <a:gd name="connsiteX5" fmla="*/ 0 w 1214447"/>
              <a:gd name="connsiteY5" fmla="*/ 660925 h 1268149"/>
              <a:gd name="connsiteX6" fmla="*/ 1 w 1214447"/>
              <a:gd name="connsiteY6" fmla="*/ 660924 h 1268149"/>
              <a:gd name="connsiteX7" fmla="*/ 177853 w 1214447"/>
              <a:gd name="connsiteY7" fmla="*/ 231553 h 1268149"/>
              <a:gd name="connsiteX8" fmla="*/ 607225 w 1214447"/>
              <a:gd name="connsiteY8" fmla="*/ 53702 h 1268149"/>
              <a:gd name="connsiteX9" fmla="*/ 714382 w 1214447"/>
              <a:gd name="connsiteY9" fmla="*/ 553767 h 1268149"/>
              <a:gd name="connsiteX10" fmla="*/ 1128036 w 1214447"/>
              <a:gd name="connsiteY10" fmla="*/ 322994 h 1268149"/>
              <a:gd name="connsiteX0" fmla="*/ 1036596 w 1214447"/>
              <a:gd name="connsiteY0" fmla="*/ 222735 h 1259330"/>
              <a:gd name="connsiteX1" fmla="*/ 1214447 w 1214447"/>
              <a:gd name="connsiteY1" fmla="*/ 652107 h 1259330"/>
              <a:gd name="connsiteX2" fmla="*/ 1036595 w 1214447"/>
              <a:gd name="connsiteY2" fmla="*/ 1081479 h 1259330"/>
              <a:gd name="connsiteX3" fmla="*/ 607223 w 1214447"/>
              <a:gd name="connsiteY3" fmla="*/ 1259330 h 1259330"/>
              <a:gd name="connsiteX4" fmla="*/ 177851 w 1214447"/>
              <a:gd name="connsiteY4" fmla="*/ 1081478 h 1259330"/>
              <a:gd name="connsiteX5" fmla="*/ 0 w 1214447"/>
              <a:gd name="connsiteY5" fmla="*/ 652106 h 1259330"/>
              <a:gd name="connsiteX6" fmla="*/ 1 w 1214447"/>
              <a:gd name="connsiteY6" fmla="*/ 652105 h 1259330"/>
              <a:gd name="connsiteX7" fmla="*/ 177853 w 1214447"/>
              <a:gd name="connsiteY7" fmla="*/ 222734 h 1259330"/>
              <a:gd name="connsiteX8" fmla="*/ 607225 w 1214447"/>
              <a:gd name="connsiteY8" fmla="*/ 44883 h 1259330"/>
              <a:gd name="connsiteX9" fmla="*/ 857258 w 1214447"/>
              <a:gd name="connsiteY9" fmla="*/ 44882 h 1259330"/>
              <a:gd name="connsiteX10" fmla="*/ 1128036 w 1214447"/>
              <a:gd name="connsiteY10" fmla="*/ 314175 h 1259330"/>
              <a:gd name="connsiteX0" fmla="*/ 1036596 w 1214447"/>
              <a:gd name="connsiteY0" fmla="*/ 193092 h 1229687"/>
              <a:gd name="connsiteX1" fmla="*/ 1214447 w 1214447"/>
              <a:gd name="connsiteY1" fmla="*/ 622464 h 1229687"/>
              <a:gd name="connsiteX2" fmla="*/ 1036595 w 1214447"/>
              <a:gd name="connsiteY2" fmla="*/ 1051836 h 1229687"/>
              <a:gd name="connsiteX3" fmla="*/ 607223 w 1214447"/>
              <a:gd name="connsiteY3" fmla="*/ 1229687 h 1229687"/>
              <a:gd name="connsiteX4" fmla="*/ 177851 w 1214447"/>
              <a:gd name="connsiteY4" fmla="*/ 1051835 h 1229687"/>
              <a:gd name="connsiteX5" fmla="*/ 0 w 1214447"/>
              <a:gd name="connsiteY5" fmla="*/ 622463 h 1229687"/>
              <a:gd name="connsiteX6" fmla="*/ 1 w 1214447"/>
              <a:gd name="connsiteY6" fmla="*/ 622462 h 1229687"/>
              <a:gd name="connsiteX7" fmla="*/ 177853 w 1214447"/>
              <a:gd name="connsiteY7" fmla="*/ 193091 h 1229687"/>
              <a:gd name="connsiteX8" fmla="*/ 607225 w 1214447"/>
              <a:gd name="connsiteY8" fmla="*/ 15240 h 1229687"/>
              <a:gd name="connsiteX9" fmla="*/ 1128036 w 1214447"/>
              <a:gd name="connsiteY9" fmla="*/ 284532 h 1229687"/>
              <a:gd name="connsiteX0" fmla="*/ 785820 w 1256243"/>
              <a:gd name="connsiteY0" fmla="*/ 729618 h 1229687"/>
              <a:gd name="connsiteX1" fmla="*/ 1214447 w 1256243"/>
              <a:gd name="connsiteY1" fmla="*/ 622464 h 1229687"/>
              <a:gd name="connsiteX2" fmla="*/ 1036595 w 1256243"/>
              <a:gd name="connsiteY2" fmla="*/ 1051836 h 1229687"/>
              <a:gd name="connsiteX3" fmla="*/ 607223 w 1256243"/>
              <a:gd name="connsiteY3" fmla="*/ 1229687 h 1229687"/>
              <a:gd name="connsiteX4" fmla="*/ 177851 w 1256243"/>
              <a:gd name="connsiteY4" fmla="*/ 1051835 h 1229687"/>
              <a:gd name="connsiteX5" fmla="*/ 0 w 1256243"/>
              <a:gd name="connsiteY5" fmla="*/ 622463 h 1229687"/>
              <a:gd name="connsiteX6" fmla="*/ 1 w 1256243"/>
              <a:gd name="connsiteY6" fmla="*/ 622462 h 1229687"/>
              <a:gd name="connsiteX7" fmla="*/ 177853 w 1256243"/>
              <a:gd name="connsiteY7" fmla="*/ 193091 h 1229687"/>
              <a:gd name="connsiteX8" fmla="*/ 607225 w 1256243"/>
              <a:gd name="connsiteY8" fmla="*/ 15240 h 1229687"/>
              <a:gd name="connsiteX9" fmla="*/ 1128036 w 1256243"/>
              <a:gd name="connsiteY9" fmla="*/ 284532 h 1229687"/>
              <a:gd name="connsiteX0" fmla="*/ 500068 w 1303868"/>
              <a:gd name="connsiteY0" fmla="*/ 372428 h 1229687"/>
              <a:gd name="connsiteX1" fmla="*/ 1214447 w 1303868"/>
              <a:gd name="connsiteY1" fmla="*/ 622464 h 1229687"/>
              <a:gd name="connsiteX2" fmla="*/ 1036595 w 1303868"/>
              <a:gd name="connsiteY2" fmla="*/ 1051836 h 1229687"/>
              <a:gd name="connsiteX3" fmla="*/ 607223 w 1303868"/>
              <a:gd name="connsiteY3" fmla="*/ 1229687 h 1229687"/>
              <a:gd name="connsiteX4" fmla="*/ 177851 w 1303868"/>
              <a:gd name="connsiteY4" fmla="*/ 1051835 h 1229687"/>
              <a:gd name="connsiteX5" fmla="*/ 0 w 1303868"/>
              <a:gd name="connsiteY5" fmla="*/ 622463 h 1229687"/>
              <a:gd name="connsiteX6" fmla="*/ 1 w 1303868"/>
              <a:gd name="connsiteY6" fmla="*/ 622462 h 1229687"/>
              <a:gd name="connsiteX7" fmla="*/ 177853 w 1303868"/>
              <a:gd name="connsiteY7" fmla="*/ 193091 h 1229687"/>
              <a:gd name="connsiteX8" fmla="*/ 607225 w 1303868"/>
              <a:gd name="connsiteY8" fmla="*/ 15240 h 1229687"/>
              <a:gd name="connsiteX9" fmla="*/ 1128036 w 1303868"/>
              <a:gd name="connsiteY9" fmla="*/ 284532 h 1229687"/>
              <a:gd name="connsiteX0" fmla="*/ 500068 w 1303868"/>
              <a:gd name="connsiteY0" fmla="*/ 372428 h 1229687"/>
              <a:gd name="connsiteX1" fmla="*/ 1214447 w 1303868"/>
              <a:gd name="connsiteY1" fmla="*/ 622464 h 1229687"/>
              <a:gd name="connsiteX2" fmla="*/ 1036595 w 1303868"/>
              <a:gd name="connsiteY2" fmla="*/ 1051836 h 1229687"/>
              <a:gd name="connsiteX3" fmla="*/ 607223 w 1303868"/>
              <a:gd name="connsiteY3" fmla="*/ 1229687 h 1229687"/>
              <a:gd name="connsiteX4" fmla="*/ 177851 w 1303868"/>
              <a:gd name="connsiteY4" fmla="*/ 1051835 h 1229687"/>
              <a:gd name="connsiteX5" fmla="*/ 0 w 1303868"/>
              <a:gd name="connsiteY5" fmla="*/ 622463 h 1229687"/>
              <a:gd name="connsiteX6" fmla="*/ 1 w 1303868"/>
              <a:gd name="connsiteY6" fmla="*/ 622462 h 1229687"/>
              <a:gd name="connsiteX7" fmla="*/ 177853 w 1303868"/>
              <a:gd name="connsiteY7" fmla="*/ 193091 h 1229687"/>
              <a:gd name="connsiteX8" fmla="*/ 607225 w 1303868"/>
              <a:gd name="connsiteY8" fmla="*/ 15240 h 1229687"/>
              <a:gd name="connsiteX9" fmla="*/ 1128036 w 1303868"/>
              <a:gd name="connsiteY9" fmla="*/ 284532 h 1229687"/>
              <a:gd name="connsiteX0" fmla="*/ 500067 w 1303868"/>
              <a:gd name="connsiteY0" fmla="*/ 158114 h 1229687"/>
              <a:gd name="connsiteX1" fmla="*/ 1214447 w 1303868"/>
              <a:gd name="connsiteY1" fmla="*/ 622464 h 1229687"/>
              <a:gd name="connsiteX2" fmla="*/ 1036595 w 1303868"/>
              <a:gd name="connsiteY2" fmla="*/ 1051836 h 1229687"/>
              <a:gd name="connsiteX3" fmla="*/ 607223 w 1303868"/>
              <a:gd name="connsiteY3" fmla="*/ 1229687 h 1229687"/>
              <a:gd name="connsiteX4" fmla="*/ 177851 w 1303868"/>
              <a:gd name="connsiteY4" fmla="*/ 1051835 h 1229687"/>
              <a:gd name="connsiteX5" fmla="*/ 0 w 1303868"/>
              <a:gd name="connsiteY5" fmla="*/ 622463 h 1229687"/>
              <a:gd name="connsiteX6" fmla="*/ 1 w 1303868"/>
              <a:gd name="connsiteY6" fmla="*/ 622462 h 1229687"/>
              <a:gd name="connsiteX7" fmla="*/ 177853 w 1303868"/>
              <a:gd name="connsiteY7" fmla="*/ 193091 h 1229687"/>
              <a:gd name="connsiteX8" fmla="*/ 607225 w 1303868"/>
              <a:gd name="connsiteY8" fmla="*/ 15240 h 1229687"/>
              <a:gd name="connsiteX9" fmla="*/ 1128036 w 1303868"/>
              <a:gd name="connsiteY9" fmla="*/ 284532 h 1229687"/>
              <a:gd name="connsiteX0" fmla="*/ 500067 w 1128036"/>
              <a:gd name="connsiteY0" fmla="*/ 158114 h 1229687"/>
              <a:gd name="connsiteX1" fmla="*/ 928695 w 1128036"/>
              <a:gd name="connsiteY1" fmla="*/ 443866 h 1229687"/>
              <a:gd name="connsiteX2" fmla="*/ 1036595 w 1128036"/>
              <a:gd name="connsiteY2" fmla="*/ 1051836 h 1229687"/>
              <a:gd name="connsiteX3" fmla="*/ 607223 w 1128036"/>
              <a:gd name="connsiteY3" fmla="*/ 1229687 h 1229687"/>
              <a:gd name="connsiteX4" fmla="*/ 177851 w 1128036"/>
              <a:gd name="connsiteY4" fmla="*/ 1051835 h 1229687"/>
              <a:gd name="connsiteX5" fmla="*/ 0 w 1128036"/>
              <a:gd name="connsiteY5" fmla="*/ 622463 h 1229687"/>
              <a:gd name="connsiteX6" fmla="*/ 1 w 1128036"/>
              <a:gd name="connsiteY6" fmla="*/ 622462 h 1229687"/>
              <a:gd name="connsiteX7" fmla="*/ 177853 w 1128036"/>
              <a:gd name="connsiteY7" fmla="*/ 193091 h 1229687"/>
              <a:gd name="connsiteX8" fmla="*/ 607225 w 1128036"/>
              <a:gd name="connsiteY8" fmla="*/ 15240 h 1229687"/>
              <a:gd name="connsiteX9" fmla="*/ 1128036 w 1128036"/>
              <a:gd name="connsiteY9" fmla="*/ 284532 h 1229687"/>
              <a:gd name="connsiteX0" fmla="*/ 500067 w 1128036"/>
              <a:gd name="connsiteY0" fmla="*/ 158114 h 1259577"/>
              <a:gd name="connsiteX1" fmla="*/ 928695 w 1128036"/>
              <a:gd name="connsiteY1" fmla="*/ 443866 h 1259577"/>
              <a:gd name="connsiteX2" fmla="*/ 1000133 w 1128036"/>
              <a:gd name="connsiteY2" fmla="*/ 872494 h 1259577"/>
              <a:gd name="connsiteX3" fmla="*/ 607223 w 1128036"/>
              <a:gd name="connsiteY3" fmla="*/ 1229687 h 1259577"/>
              <a:gd name="connsiteX4" fmla="*/ 177851 w 1128036"/>
              <a:gd name="connsiteY4" fmla="*/ 1051835 h 1259577"/>
              <a:gd name="connsiteX5" fmla="*/ 0 w 1128036"/>
              <a:gd name="connsiteY5" fmla="*/ 622463 h 1259577"/>
              <a:gd name="connsiteX6" fmla="*/ 1 w 1128036"/>
              <a:gd name="connsiteY6" fmla="*/ 622462 h 1259577"/>
              <a:gd name="connsiteX7" fmla="*/ 177853 w 1128036"/>
              <a:gd name="connsiteY7" fmla="*/ 193091 h 1259577"/>
              <a:gd name="connsiteX8" fmla="*/ 607225 w 1128036"/>
              <a:gd name="connsiteY8" fmla="*/ 15240 h 1259577"/>
              <a:gd name="connsiteX9" fmla="*/ 1128036 w 1128036"/>
              <a:gd name="connsiteY9" fmla="*/ 284532 h 1259577"/>
              <a:gd name="connsiteX0" fmla="*/ 500067 w 1154915"/>
              <a:gd name="connsiteY0" fmla="*/ 158114 h 1259577"/>
              <a:gd name="connsiteX1" fmla="*/ 1071571 w 1154915"/>
              <a:gd name="connsiteY1" fmla="*/ 443866 h 1259577"/>
              <a:gd name="connsiteX2" fmla="*/ 1000133 w 1154915"/>
              <a:gd name="connsiteY2" fmla="*/ 872494 h 1259577"/>
              <a:gd name="connsiteX3" fmla="*/ 607223 w 1154915"/>
              <a:gd name="connsiteY3" fmla="*/ 1229687 h 1259577"/>
              <a:gd name="connsiteX4" fmla="*/ 177851 w 1154915"/>
              <a:gd name="connsiteY4" fmla="*/ 1051835 h 1259577"/>
              <a:gd name="connsiteX5" fmla="*/ 0 w 1154915"/>
              <a:gd name="connsiteY5" fmla="*/ 622463 h 1259577"/>
              <a:gd name="connsiteX6" fmla="*/ 1 w 1154915"/>
              <a:gd name="connsiteY6" fmla="*/ 622462 h 1259577"/>
              <a:gd name="connsiteX7" fmla="*/ 177853 w 1154915"/>
              <a:gd name="connsiteY7" fmla="*/ 193091 h 1259577"/>
              <a:gd name="connsiteX8" fmla="*/ 607225 w 1154915"/>
              <a:gd name="connsiteY8" fmla="*/ 15240 h 1259577"/>
              <a:gd name="connsiteX9" fmla="*/ 1128036 w 1154915"/>
              <a:gd name="connsiteY9" fmla="*/ 284532 h 1259577"/>
              <a:gd name="connsiteX0" fmla="*/ 500067 w 1154915"/>
              <a:gd name="connsiteY0" fmla="*/ 160610 h 1262073"/>
              <a:gd name="connsiteX1" fmla="*/ 1071571 w 1154915"/>
              <a:gd name="connsiteY1" fmla="*/ 446362 h 1262073"/>
              <a:gd name="connsiteX2" fmla="*/ 1000133 w 1154915"/>
              <a:gd name="connsiteY2" fmla="*/ 874990 h 1262073"/>
              <a:gd name="connsiteX3" fmla="*/ 607223 w 1154915"/>
              <a:gd name="connsiteY3" fmla="*/ 1232183 h 1262073"/>
              <a:gd name="connsiteX4" fmla="*/ 177851 w 1154915"/>
              <a:gd name="connsiteY4" fmla="*/ 1054331 h 1262073"/>
              <a:gd name="connsiteX5" fmla="*/ 0 w 1154915"/>
              <a:gd name="connsiteY5" fmla="*/ 624959 h 1262073"/>
              <a:gd name="connsiteX6" fmla="*/ 1 w 1154915"/>
              <a:gd name="connsiteY6" fmla="*/ 624958 h 1262073"/>
              <a:gd name="connsiteX7" fmla="*/ 177853 w 1154915"/>
              <a:gd name="connsiteY7" fmla="*/ 195587 h 1262073"/>
              <a:gd name="connsiteX8" fmla="*/ 607225 w 1154915"/>
              <a:gd name="connsiteY8" fmla="*/ 17736 h 1262073"/>
              <a:gd name="connsiteX9" fmla="*/ 1143009 w 1154915"/>
              <a:gd name="connsiteY9" fmla="*/ 89172 h 1262073"/>
              <a:gd name="connsiteX0" fmla="*/ 500067 w 1166822"/>
              <a:gd name="connsiteY0" fmla="*/ 160610 h 1250167"/>
              <a:gd name="connsiteX1" fmla="*/ 1071571 w 1166822"/>
              <a:gd name="connsiteY1" fmla="*/ 446362 h 1250167"/>
              <a:gd name="connsiteX2" fmla="*/ 1071571 w 1166822"/>
              <a:gd name="connsiteY2" fmla="*/ 946428 h 1250167"/>
              <a:gd name="connsiteX3" fmla="*/ 607223 w 1166822"/>
              <a:gd name="connsiteY3" fmla="*/ 1232183 h 1250167"/>
              <a:gd name="connsiteX4" fmla="*/ 177851 w 1166822"/>
              <a:gd name="connsiteY4" fmla="*/ 1054331 h 1250167"/>
              <a:gd name="connsiteX5" fmla="*/ 0 w 1166822"/>
              <a:gd name="connsiteY5" fmla="*/ 624959 h 1250167"/>
              <a:gd name="connsiteX6" fmla="*/ 1 w 1166822"/>
              <a:gd name="connsiteY6" fmla="*/ 624958 h 1250167"/>
              <a:gd name="connsiteX7" fmla="*/ 177853 w 1166822"/>
              <a:gd name="connsiteY7" fmla="*/ 195587 h 1250167"/>
              <a:gd name="connsiteX8" fmla="*/ 607225 w 1166822"/>
              <a:gd name="connsiteY8" fmla="*/ 17736 h 1250167"/>
              <a:gd name="connsiteX9" fmla="*/ 1143009 w 1166822"/>
              <a:gd name="connsiteY9" fmla="*/ 89172 h 1250167"/>
              <a:gd name="connsiteX0" fmla="*/ 214314 w 1214447"/>
              <a:gd name="connsiteY0" fmla="*/ 374924 h 1250167"/>
              <a:gd name="connsiteX1" fmla="*/ 1071571 w 1214447"/>
              <a:gd name="connsiteY1" fmla="*/ 446362 h 1250167"/>
              <a:gd name="connsiteX2" fmla="*/ 1071571 w 1214447"/>
              <a:gd name="connsiteY2" fmla="*/ 946428 h 1250167"/>
              <a:gd name="connsiteX3" fmla="*/ 607223 w 1214447"/>
              <a:gd name="connsiteY3" fmla="*/ 1232183 h 1250167"/>
              <a:gd name="connsiteX4" fmla="*/ 177851 w 1214447"/>
              <a:gd name="connsiteY4" fmla="*/ 1054331 h 1250167"/>
              <a:gd name="connsiteX5" fmla="*/ 0 w 1214447"/>
              <a:gd name="connsiteY5" fmla="*/ 624959 h 1250167"/>
              <a:gd name="connsiteX6" fmla="*/ 1 w 1214447"/>
              <a:gd name="connsiteY6" fmla="*/ 624958 h 1250167"/>
              <a:gd name="connsiteX7" fmla="*/ 177853 w 1214447"/>
              <a:gd name="connsiteY7" fmla="*/ 195587 h 1250167"/>
              <a:gd name="connsiteX8" fmla="*/ 607225 w 1214447"/>
              <a:gd name="connsiteY8" fmla="*/ 17736 h 1250167"/>
              <a:gd name="connsiteX9" fmla="*/ 1143009 w 1214447"/>
              <a:gd name="connsiteY9" fmla="*/ 89172 h 1250167"/>
              <a:gd name="connsiteX0" fmla="*/ 214314 w 1214447"/>
              <a:gd name="connsiteY0" fmla="*/ 527682 h 1402925"/>
              <a:gd name="connsiteX1" fmla="*/ 1071571 w 1214447"/>
              <a:gd name="connsiteY1" fmla="*/ 599120 h 1402925"/>
              <a:gd name="connsiteX2" fmla="*/ 1071571 w 1214447"/>
              <a:gd name="connsiteY2" fmla="*/ 1099186 h 1402925"/>
              <a:gd name="connsiteX3" fmla="*/ 607223 w 1214447"/>
              <a:gd name="connsiteY3" fmla="*/ 1384941 h 1402925"/>
              <a:gd name="connsiteX4" fmla="*/ 177851 w 1214447"/>
              <a:gd name="connsiteY4" fmla="*/ 1207089 h 1402925"/>
              <a:gd name="connsiteX5" fmla="*/ 0 w 1214447"/>
              <a:gd name="connsiteY5" fmla="*/ 777717 h 1402925"/>
              <a:gd name="connsiteX6" fmla="*/ 1 w 1214447"/>
              <a:gd name="connsiteY6" fmla="*/ 777716 h 1402925"/>
              <a:gd name="connsiteX7" fmla="*/ 177853 w 1214447"/>
              <a:gd name="connsiteY7" fmla="*/ 348345 h 1402925"/>
              <a:gd name="connsiteX8" fmla="*/ 607225 w 1214447"/>
              <a:gd name="connsiteY8" fmla="*/ 170494 h 1402925"/>
              <a:gd name="connsiteX9" fmla="*/ 1143009 w 1214447"/>
              <a:gd name="connsiteY9" fmla="*/ 241930 h 1402925"/>
              <a:gd name="connsiteX0" fmla="*/ 214314 w 1143009"/>
              <a:gd name="connsiteY0" fmla="*/ 374924 h 1250167"/>
              <a:gd name="connsiteX1" fmla="*/ 1071571 w 1143009"/>
              <a:gd name="connsiteY1" fmla="*/ 946428 h 1250167"/>
              <a:gd name="connsiteX2" fmla="*/ 607223 w 1143009"/>
              <a:gd name="connsiteY2" fmla="*/ 1232183 h 1250167"/>
              <a:gd name="connsiteX3" fmla="*/ 177851 w 1143009"/>
              <a:gd name="connsiteY3" fmla="*/ 1054331 h 1250167"/>
              <a:gd name="connsiteX4" fmla="*/ 0 w 1143009"/>
              <a:gd name="connsiteY4" fmla="*/ 624959 h 1250167"/>
              <a:gd name="connsiteX5" fmla="*/ 1 w 1143009"/>
              <a:gd name="connsiteY5" fmla="*/ 624958 h 1250167"/>
              <a:gd name="connsiteX6" fmla="*/ 177853 w 1143009"/>
              <a:gd name="connsiteY6" fmla="*/ 195587 h 1250167"/>
              <a:gd name="connsiteX7" fmla="*/ 607225 w 1143009"/>
              <a:gd name="connsiteY7" fmla="*/ 17736 h 1250167"/>
              <a:gd name="connsiteX8" fmla="*/ 1143009 w 1143009"/>
              <a:gd name="connsiteY8" fmla="*/ 89172 h 1250167"/>
              <a:gd name="connsiteX0" fmla="*/ 214314 w 1370858"/>
              <a:gd name="connsiteY0" fmla="*/ 670403 h 1545646"/>
              <a:gd name="connsiteX1" fmla="*/ 1071571 w 1370858"/>
              <a:gd name="connsiteY1" fmla="*/ 1241907 h 1545646"/>
              <a:gd name="connsiteX2" fmla="*/ 607223 w 1370858"/>
              <a:gd name="connsiteY2" fmla="*/ 1527662 h 1545646"/>
              <a:gd name="connsiteX3" fmla="*/ 177851 w 1370858"/>
              <a:gd name="connsiteY3" fmla="*/ 1349810 h 1545646"/>
              <a:gd name="connsiteX4" fmla="*/ 0 w 1370858"/>
              <a:gd name="connsiteY4" fmla="*/ 920438 h 1545646"/>
              <a:gd name="connsiteX5" fmla="*/ 1 w 1370858"/>
              <a:gd name="connsiteY5" fmla="*/ 920437 h 1545646"/>
              <a:gd name="connsiteX6" fmla="*/ 177853 w 1370858"/>
              <a:gd name="connsiteY6" fmla="*/ 491066 h 1545646"/>
              <a:gd name="connsiteX7" fmla="*/ 607225 w 1370858"/>
              <a:gd name="connsiteY7" fmla="*/ 313215 h 1545646"/>
              <a:gd name="connsiteX8" fmla="*/ 1143009 w 1370858"/>
              <a:gd name="connsiteY8" fmla="*/ 384651 h 1545646"/>
              <a:gd name="connsiteX0" fmla="*/ 214314 w 1370858"/>
              <a:gd name="connsiteY0" fmla="*/ 670403 h 1545646"/>
              <a:gd name="connsiteX1" fmla="*/ 1071571 w 1370858"/>
              <a:gd name="connsiteY1" fmla="*/ 1241907 h 1545646"/>
              <a:gd name="connsiteX2" fmla="*/ 607223 w 1370858"/>
              <a:gd name="connsiteY2" fmla="*/ 1527662 h 1545646"/>
              <a:gd name="connsiteX3" fmla="*/ 177851 w 1370858"/>
              <a:gd name="connsiteY3" fmla="*/ 1349810 h 1545646"/>
              <a:gd name="connsiteX4" fmla="*/ 0 w 1370858"/>
              <a:gd name="connsiteY4" fmla="*/ 920438 h 1545646"/>
              <a:gd name="connsiteX5" fmla="*/ 1 w 1370858"/>
              <a:gd name="connsiteY5" fmla="*/ 920437 h 1545646"/>
              <a:gd name="connsiteX6" fmla="*/ 177853 w 1370858"/>
              <a:gd name="connsiteY6" fmla="*/ 491066 h 1545646"/>
              <a:gd name="connsiteX7" fmla="*/ 607225 w 1370858"/>
              <a:gd name="connsiteY7" fmla="*/ 313215 h 1545646"/>
              <a:gd name="connsiteX8" fmla="*/ 1143009 w 1370858"/>
              <a:gd name="connsiteY8" fmla="*/ 384651 h 1545646"/>
              <a:gd name="connsiteX0" fmla="*/ 214314 w 1370858"/>
              <a:gd name="connsiteY0" fmla="*/ 670403 h 1545646"/>
              <a:gd name="connsiteX1" fmla="*/ 1071571 w 1370858"/>
              <a:gd name="connsiteY1" fmla="*/ 1241907 h 1545646"/>
              <a:gd name="connsiteX2" fmla="*/ 607223 w 1370858"/>
              <a:gd name="connsiteY2" fmla="*/ 1527662 h 1545646"/>
              <a:gd name="connsiteX3" fmla="*/ 177851 w 1370858"/>
              <a:gd name="connsiteY3" fmla="*/ 1349810 h 1545646"/>
              <a:gd name="connsiteX4" fmla="*/ 0 w 1370858"/>
              <a:gd name="connsiteY4" fmla="*/ 920438 h 1545646"/>
              <a:gd name="connsiteX5" fmla="*/ 1 w 1370858"/>
              <a:gd name="connsiteY5" fmla="*/ 920437 h 1545646"/>
              <a:gd name="connsiteX6" fmla="*/ 177853 w 1370858"/>
              <a:gd name="connsiteY6" fmla="*/ 491066 h 1545646"/>
              <a:gd name="connsiteX7" fmla="*/ 607225 w 1370858"/>
              <a:gd name="connsiteY7" fmla="*/ 313215 h 1545646"/>
              <a:gd name="connsiteX8" fmla="*/ 1143009 w 1370858"/>
              <a:gd name="connsiteY8" fmla="*/ 384651 h 154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0858" h="1545646">
                <a:moveTo>
                  <a:pt x="214314" y="670403"/>
                </a:moveTo>
                <a:cubicBezTo>
                  <a:pt x="163494" y="451036"/>
                  <a:pt x="1370858" y="0"/>
                  <a:pt x="1071571" y="1241907"/>
                </a:cubicBezTo>
                <a:cubicBezTo>
                  <a:pt x="991120" y="1443317"/>
                  <a:pt x="756176" y="1509678"/>
                  <a:pt x="607223" y="1527662"/>
                </a:cubicBezTo>
                <a:cubicBezTo>
                  <a:pt x="458270" y="1545646"/>
                  <a:pt x="291728" y="1463687"/>
                  <a:pt x="177851" y="1349810"/>
                </a:cubicBezTo>
                <a:cubicBezTo>
                  <a:pt x="63975" y="1235933"/>
                  <a:pt x="0" y="1081484"/>
                  <a:pt x="0" y="920438"/>
                </a:cubicBezTo>
                <a:lnTo>
                  <a:pt x="1" y="920437"/>
                </a:lnTo>
                <a:cubicBezTo>
                  <a:pt x="1" y="759391"/>
                  <a:pt x="63977" y="604942"/>
                  <a:pt x="177853" y="491066"/>
                </a:cubicBezTo>
                <a:cubicBezTo>
                  <a:pt x="291730" y="377190"/>
                  <a:pt x="446366" y="330951"/>
                  <a:pt x="607225" y="313215"/>
                </a:cubicBezTo>
                <a:cubicBezTo>
                  <a:pt x="768084" y="295479"/>
                  <a:pt x="1034507" y="328549"/>
                  <a:pt x="1143009" y="384651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3" name="TextBox 72"/>
          <p:cNvSpPr txBox="1"/>
          <p:nvPr/>
        </p:nvSpPr>
        <p:spPr>
          <a:xfrm>
            <a:off x="5029200" y="5780782"/>
            <a:ext cx="3344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Альтернативные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издержки </a:t>
            </a:r>
            <a:endParaRPr lang="ru-RU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609600" y="990600"/>
            <a:ext cx="7848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700" b="1" cap="none" dirty="0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Альтернативные издержки (</a:t>
            </a:r>
            <a:r>
              <a:rPr lang="ru-RU" sz="2700" b="1" cap="none" dirty="0" err="1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издержки</a:t>
            </a:r>
            <a:r>
              <a:rPr lang="ru-RU" sz="2700" b="1" cap="none" dirty="0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упущенных возможностей, </a:t>
            </a:r>
            <a:br>
              <a:rPr lang="ru-RU" sz="2700" b="1" cap="none" dirty="0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 dirty="0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вмененные издержки)</a:t>
            </a:r>
          </a:p>
        </p:txBody>
      </p:sp>
      <p:sp>
        <p:nvSpPr>
          <p:cNvPr id="156673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1295400" y="2286000"/>
            <a:ext cx="7848600" cy="16002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1" hangingPunct="1"/>
            <a:r>
              <a:rPr lang="ru-RU" cap="none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цена выбора: то, от чего мы отказываемся в пользу чего-то другого.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63015" y="1759508"/>
            <a:ext cx="2888145" cy="971668"/>
            <a:chOff x="0" y="0"/>
            <a:chExt cx="1490" cy="422"/>
          </a:xfrm>
        </p:grpSpPr>
        <p:sp>
          <p:nvSpPr>
            <p:cNvPr id="151615" name="Rectangle 5"/>
            <p:cNvSpPr>
              <a:spLocks noChangeArrowheads="1"/>
            </p:cNvSpPr>
            <p:nvPr/>
          </p:nvSpPr>
          <p:spPr bwMode="auto">
            <a:xfrm>
              <a:off x="43" y="0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Вид продукта</a:t>
              </a:r>
              <a:endParaRPr lang="ru-RU" sz="2800" i="1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ctr" eaLnBrk="0" hangingPunct="0"/>
              <a:endParaRPr lang="ru-RU" sz="280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6" name="Rectangle 6"/>
            <p:cNvSpPr>
              <a:spLocks noChangeArrowheads="1"/>
            </p:cNvSpPr>
            <p:nvPr/>
          </p:nvSpPr>
          <p:spPr bwMode="auto">
            <a:xfrm>
              <a:off x="0" y="0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351160" y="1759508"/>
            <a:ext cx="5090113" cy="971668"/>
            <a:chOff x="1490" y="0"/>
            <a:chExt cx="2626" cy="422"/>
          </a:xfrm>
        </p:grpSpPr>
        <p:sp>
          <p:nvSpPr>
            <p:cNvPr id="151613" name="Rectangle 8"/>
            <p:cNvSpPr>
              <a:spLocks noChangeArrowheads="1"/>
            </p:cNvSpPr>
            <p:nvPr/>
          </p:nvSpPr>
          <p:spPr bwMode="auto">
            <a:xfrm>
              <a:off x="1533" y="0"/>
              <a:ext cx="254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i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варианты выбора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4" name="Rectangle 9"/>
            <p:cNvSpPr>
              <a:spLocks noChangeArrowheads="1"/>
            </p:cNvSpPr>
            <p:nvPr/>
          </p:nvSpPr>
          <p:spPr bwMode="auto">
            <a:xfrm>
              <a:off x="1490" y="0"/>
              <a:ext cx="262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463015" y="2731176"/>
            <a:ext cx="2888145" cy="971668"/>
            <a:chOff x="0" y="422"/>
            <a:chExt cx="1490" cy="422"/>
          </a:xfrm>
        </p:grpSpPr>
        <p:sp>
          <p:nvSpPr>
            <p:cNvPr id="151611" name="Rectangle 11"/>
            <p:cNvSpPr>
              <a:spLocks noChangeArrowheads="1"/>
            </p:cNvSpPr>
            <p:nvPr/>
          </p:nvSpPr>
          <p:spPr bwMode="auto">
            <a:xfrm>
              <a:off x="43" y="422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1400" i="1">
                  <a:solidFill>
                    <a:srgbClr val="000000"/>
                  </a:solidFill>
                  <a:latin typeface="Tahoma" pitchFamily="34" charset="0"/>
                  <a:cs typeface="Tahoma" pitchFamily="34" charset="0"/>
                </a:rPr>
                <a:t> </a:t>
              </a:r>
            </a:p>
            <a:p>
              <a:pPr algn="just" eaLnBrk="0" hangingPunct="0"/>
              <a:endParaRPr lang="ru-RU" sz="280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2" name="Rectangle 12"/>
            <p:cNvSpPr>
              <a:spLocks noChangeArrowheads="1"/>
            </p:cNvSpPr>
            <p:nvPr/>
          </p:nvSpPr>
          <p:spPr bwMode="auto">
            <a:xfrm>
              <a:off x="0" y="422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3351160" y="2731176"/>
            <a:ext cx="1155258" cy="971668"/>
            <a:chOff x="1490" y="422"/>
            <a:chExt cx="596" cy="422"/>
          </a:xfrm>
        </p:grpSpPr>
        <p:sp>
          <p:nvSpPr>
            <p:cNvPr id="151609" name="Rectangle 14"/>
            <p:cNvSpPr>
              <a:spLocks noChangeArrowheads="1"/>
            </p:cNvSpPr>
            <p:nvPr/>
          </p:nvSpPr>
          <p:spPr bwMode="auto">
            <a:xfrm>
              <a:off x="1533" y="422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А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10" name="Rectangle 15"/>
            <p:cNvSpPr>
              <a:spLocks noChangeArrowheads="1"/>
            </p:cNvSpPr>
            <p:nvPr/>
          </p:nvSpPr>
          <p:spPr bwMode="auto">
            <a:xfrm>
              <a:off x="1490" y="422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4506418" y="2731176"/>
            <a:ext cx="996313" cy="971668"/>
            <a:chOff x="2086" y="422"/>
            <a:chExt cx="514" cy="422"/>
          </a:xfrm>
        </p:grpSpPr>
        <p:sp>
          <p:nvSpPr>
            <p:cNvPr id="151607" name="Rectangle 17"/>
            <p:cNvSpPr>
              <a:spLocks noChangeArrowheads="1"/>
            </p:cNvSpPr>
            <p:nvPr/>
          </p:nvSpPr>
          <p:spPr bwMode="auto">
            <a:xfrm>
              <a:off x="2129" y="422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В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8" name="Rectangle 18"/>
            <p:cNvSpPr>
              <a:spLocks noChangeArrowheads="1"/>
            </p:cNvSpPr>
            <p:nvPr/>
          </p:nvSpPr>
          <p:spPr bwMode="auto">
            <a:xfrm>
              <a:off x="2086" y="422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5502731" y="2731176"/>
            <a:ext cx="996313" cy="971668"/>
            <a:chOff x="2600" y="422"/>
            <a:chExt cx="514" cy="422"/>
          </a:xfrm>
        </p:grpSpPr>
        <p:sp>
          <p:nvSpPr>
            <p:cNvPr id="151605" name="Rectangle 20"/>
            <p:cNvSpPr>
              <a:spLocks noChangeArrowheads="1"/>
            </p:cNvSpPr>
            <p:nvPr/>
          </p:nvSpPr>
          <p:spPr bwMode="auto">
            <a:xfrm>
              <a:off x="2643" y="422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6" name="Rectangle 21"/>
            <p:cNvSpPr>
              <a:spLocks noChangeArrowheads="1"/>
            </p:cNvSpPr>
            <p:nvPr/>
          </p:nvSpPr>
          <p:spPr bwMode="auto">
            <a:xfrm>
              <a:off x="2600" y="422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6499044" y="2731176"/>
            <a:ext cx="996313" cy="971668"/>
            <a:chOff x="3114" y="422"/>
            <a:chExt cx="514" cy="422"/>
          </a:xfrm>
        </p:grpSpPr>
        <p:sp>
          <p:nvSpPr>
            <p:cNvPr id="151603" name="Rectangle 23"/>
            <p:cNvSpPr>
              <a:spLocks noChangeArrowheads="1"/>
            </p:cNvSpPr>
            <p:nvPr/>
          </p:nvSpPr>
          <p:spPr bwMode="auto">
            <a:xfrm>
              <a:off x="3157" y="422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Д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4" name="Rectangle 24"/>
            <p:cNvSpPr>
              <a:spLocks noChangeArrowheads="1"/>
            </p:cNvSpPr>
            <p:nvPr/>
          </p:nvSpPr>
          <p:spPr bwMode="auto">
            <a:xfrm>
              <a:off x="3114" y="422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9" name="Group 25"/>
          <p:cNvGrpSpPr>
            <a:grpSpLocks/>
          </p:cNvGrpSpPr>
          <p:nvPr/>
        </p:nvGrpSpPr>
        <p:grpSpPr bwMode="auto">
          <a:xfrm>
            <a:off x="7495357" y="2731176"/>
            <a:ext cx="945916" cy="971668"/>
            <a:chOff x="3628" y="422"/>
            <a:chExt cx="488" cy="422"/>
          </a:xfrm>
        </p:grpSpPr>
        <p:sp>
          <p:nvSpPr>
            <p:cNvPr id="151601" name="Rectangle 26"/>
            <p:cNvSpPr>
              <a:spLocks noChangeArrowheads="1"/>
            </p:cNvSpPr>
            <p:nvPr/>
          </p:nvSpPr>
          <p:spPr bwMode="auto">
            <a:xfrm>
              <a:off x="3671" y="422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ru-RU" sz="28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Е</a:t>
              </a:r>
              <a:endParaRPr lang="ru-RU" sz="2800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2" name="Rectangle 27"/>
            <p:cNvSpPr>
              <a:spLocks noChangeArrowheads="1"/>
            </p:cNvSpPr>
            <p:nvPr/>
          </p:nvSpPr>
          <p:spPr bwMode="auto">
            <a:xfrm>
              <a:off x="3628" y="422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0" name="Group 28"/>
          <p:cNvGrpSpPr>
            <a:grpSpLocks/>
          </p:cNvGrpSpPr>
          <p:nvPr/>
        </p:nvGrpSpPr>
        <p:grpSpPr bwMode="auto">
          <a:xfrm>
            <a:off x="463015" y="3702845"/>
            <a:ext cx="2888145" cy="971668"/>
            <a:chOff x="0" y="844"/>
            <a:chExt cx="1490" cy="422"/>
          </a:xfrm>
        </p:grpSpPr>
        <p:sp>
          <p:nvSpPr>
            <p:cNvPr id="151599" name="Rectangle 29"/>
            <p:cNvSpPr>
              <a:spLocks noChangeArrowheads="1"/>
            </p:cNvSpPr>
            <p:nvPr/>
          </p:nvSpPr>
          <p:spPr bwMode="auto">
            <a:xfrm>
              <a:off x="43" y="844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Кораблики, шт</a:t>
              </a:r>
              <a:r>
                <a:rPr lang="ru-RU" sz="2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ru-RU" sz="24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4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600" name="Rectangle 30"/>
            <p:cNvSpPr>
              <a:spLocks noChangeArrowheads="1"/>
            </p:cNvSpPr>
            <p:nvPr/>
          </p:nvSpPr>
          <p:spPr bwMode="auto">
            <a:xfrm>
              <a:off x="0" y="844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1" name="Group 31"/>
          <p:cNvGrpSpPr>
            <a:grpSpLocks/>
          </p:cNvGrpSpPr>
          <p:nvPr/>
        </p:nvGrpSpPr>
        <p:grpSpPr bwMode="auto">
          <a:xfrm>
            <a:off x="3351160" y="3702845"/>
            <a:ext cx="1155258" cy="971668"/>
            <a:chOff x="1490" y="844"/>
            <a:chExt cx="596" cy="422"/>
          </a:xfrm>
        </p:grpSpPr>
        <p:sp>
          <p:nvSpPr>
            <p:cNvPr id="151597" name="Rectangle 32"/>
            <p:cNvSpPr>
              <a:spLocks noChangeArrowheads="1"/>
            </p:cNvSpPr>
            <p:nvPr/>
          </p:nvSpPr>
          <p:spPr bwMode="auto">
            <a:xfrm>
              <a:off x="1533" y="844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6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8" name="Rectangle 33"/>
            <p:cNvSpPr>
              <a:spLocks noChangeArrowheads="1"/>
            </p:cNvSpPr>
            <p:nvPr/>
          </p:nvSpPr>
          <p:spPr bwMode="auto">
            <a:xfrm>
              <a:off x="1490" y="844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4506418" y="3702845"/>
            <a:ext cx="996313" cy="971668"/>
            <a:chOff x="2086" y="844"/>
            <a:chExt cx="514" cy="422"/>
          </a:xfrm>
        </p:grpSpPr>
        <p:sp>
          <p:nvSpPr>
            <p:cNvPr id="151595" name="Rectangle 35"/>
            <p:cNvSpPr>
              <a:spLocks noChangeArrowheads="1"/>
            </p:cNvSpPr>
            <p:nvPr/>
          </p:nvSpPr>
          <p:spPr bwMode="auto">
            <a:xfrm>
              <a:off x="2129" y="844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7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6" name="Rectangle 36"/>
            <p:cNvSpPr>
              <a:spLocks noChangeArrowheads="1"/>
            </p:cNvSpPr>
            <p:nvPr/>
          </p:nvSpPr>
          <p:spPr bwMode="auto">
            <a:xfrm>
              <a:off x="2086" y="844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3" name="Group 37"/>
          <p:cNvGrpSpPr>
            <a:grpSpLocks/>
          </p:cNvGrpSpPr>
          <p:nvPr/>
        </p:nvGrpSpPr>
        <p:grpSpPr bwMode="auto">
          <a:xfrm>
            <a:off x="5502731" y="3702845"/>
            <a:ext cx="996313" cy="971668"/>
            <a:chOff x="2600" y="844"/>
            <a:chExt cx="514" cy="422"/>
          </a:xfrm>
        </p:grpSpPr>
        <p:sp>
          <p:nvSpPr>
            <p:cNvPr id="151593" name="Rectangle 38"/>
            <p:cNvSpPr>
              <a:spLocks noChangeArrowheads="1"/>
            </p:cNvSpPr>
            <p:nvPr/>
          </p:nvSpPr>
          <p:spPr bwMode="auto">
            <a:xfrm>
              <a:off x="2643" y="844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4" name="Rectangle 39"/>
            <p:cNvSpPr>
              <a:spLocks noChangeArrowheads="1"/>
            </p:cNvSpPr>
            <p:nvPr/>
          </p:nvSpPr>
          <p:spPr bwMode="auto">
            <a:xfrm>
              <a:off x="2600" y="844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4" name="Group 40"/>
          <p:cNvGrpSpPr>
            <a:grpSpLocks/>
          </p:cNvGrpSpPr>
          <p:nvPr/>
        </p:nvGrpSpPr>
        <p:grpSpPr bwMode="auto">
          <a:xfrm>
            <a:off x="6499044" y="3702845"/>
            <a:ext cx="996313" cy="971668"/>
            <a:chOff x="3114" y="844"/>
            <a:chExt cx="514" cy="422"/>
          </a:xfrm>
        </p:grpSpPr>
        <p:sp>
          <p:nvSpPr>
            <p:cNvPr id="151591" name="Rectangle 41"/>
            <p:cNvSpPr>
              <a:spLocks noChangeArrowheads="1"/>
            </p:cNvSpPr>
            <p:nvPr/>
          </p:nvSpPr>
          <p:spPr bwMode="auto">
            <a:xfrm>
              <a:off x="3157" y="844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15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2" name="Rectangle 42"/>
            <p:cNvSpPr>
              <a:spLocks noChangeArrowheads="1"/>
            </p:cNvSpPr>
            <p:nvPr/>
          </p:nvSpPr>
          <p:spPr bwMode="auto">
            <a:xfrm>
              <a:off x="3114" y="844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5" name="Group 43"/>
          <p:cNvGrpSpPr>
            <a:grpSpLocks/>
          </p:cNvGrpSpPr>
          <p:nvPr/>
        </p:nvGrpSpPr>
        <p:grpSpPr bwMode="auto">
          <a:xfrm>
            <a:off x="7495357" y="3702845"/>
            <a:ext cx="945916" cy="971668"/>
            <a:chOff x="3628" y="844"/>
            <a:chExt cx="488" cy="422"/>
          </a:xfrm>
        </p:grpSpPr>
        <p:sp>
          <p:nvSpPr>
            <p:cNvPr id="151589" name="Rectangle 44"/>
            <p:cNvSpPr>
              <a:spLocks noChangeArrowheads="1"/>
            </p:cNvSpPr>
            <p:nvPr/>
          </p:nvSpPr>
          <p:spPr bwMode="auto">
            <a:xfrm>
              <a:off x="3671" y="844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3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90" name="Rectangle 45"/>
            <p:cNvSpPr>
              <a:spLocks noChangeArrowheads="1"/>
            </p:cNvSpPr>
            <p:nvPr/>
          </p:nvSpPr>
          <p:spPr bwMode="auto">
            <a:xfrm>
              <a:off x="3628" y="844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6" name="Group 46"/>
          <p:cNvGrpSpPr>
            <a:grpSpLocks/>
          </p:cNvGrpSpPr>
          <p:nvPr/>
        </p:nvGrpSpPr>
        <p:grpSpPr bwMode="auto">
          <a:xfrm>
            <a:off x="463015" y="4674513"/>
            <a:ext cx="2888145" cy="971668"/>
            <a:chOff x="0" y="1266"/>
            <a:chExt cx="1490" cy="422"/>
          </a:xfrm>
        </p:grpSpPr>
        <p:sp>
          <p:nvSpPr>
            <p:cNvPr id="151587" name="Rectangle 47"/>
            <p:cNvSpPr>
              <a:spLocks noChangeArrowheads="1"/>
            </p:cNvSpPr>
            <p:nvPr/>
          </p:nvSpPr>
          <p:spPr bwMode="auto">
            <a:xfrm>
              <a:off x="43" y="1266"/>
              <a:ext cx="1404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/>
              <a:r>
                <a:rPr lang="ru-RU" sz="24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Самолетики, шт</a:t>
              </a:r>
              <a:r>
                <a:rPr lang="ru-RU" sz="24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.</a:t>
              </a:r>
              <a:endParaRPr lang="ru-RU" sz="24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4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8" name="Rectangle 48"/>
            <p:cNvSpPr>
              <a:spLocks noChangeArrowheads="1"/>
            </p:cNvSpPr>
            <p:nvPr/>
          </p:nvSpPr>
          <p:spPr bwMode="auto">
            <a:xfrm>
              <a:off x="0" y="1266"/>
              <a:ext cx="1490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7" name="Group 49"/>
          <p:cNvGrpSpPr>
            <a:grpSpLocks/>
          </p:cNvGrpSpPr>
          <p:nvPr/>
        </p:nvGrpSpPr>
        <p:grpSpPr bwMode="auto">
          <a:xfrm>
            <a:off x="3351160" y="4674513"/>
            <a:ext cx="1155258" cy="971668"/>
            <a:chOff x="1490" y="1266"/>
            <a:chExt cx="596" cy="422"/>
          </a:xfrm>
        </p:grpSpPr>
        <p:sp>
          <p:nvSpPr>
            <p:cNvPr id="151585" name="Rectangle 50"/>
            <p:cNvSpPr>
              <a:spLocks noChangeArrowheads="1"/>
            </p:cNvSpPr>
            <p:nvPr/>
          </p:nvSpPr>
          <p:spPr bwMode="auto">
            <a:xfrm>
              <a:off x="1533" y="1266"/>
              <a:ext cx="510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9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6" name="Rectangle 51"/>
            <p:cNvSpPr>
              <a:spLocks noChangeArrowheads="1"/>
            </p:cNvSpPr>
            <p:nvPr/>
          </p:nvSpPr>
          <p:spPr bwMode="auto">
            <a:xfrm>
              <a:off x="1490" y="1266"/>
              <a:ext cx="596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8" name="Group 52"/>
          <p:cNvGrpSpPr>
            <a:grpSpLocks/>
          </p:cNvGrpSpPr>
          <p:nvPr/>
        </p:nvGrpSpPr>
        <p:grpSpPr bwMode="auto">
          <a:xfrm>
            <a:off x="4506418" y="4674513"/>
            <a:ext cx="996313" cy="971668"/>
            <a:chOff x="2086" y="1266"/>
            <a:chExt cx="514" cy="422"/>
          </a:xfrm>
        </p:grpSpPr>
        <p:sp>
          <p:nvSpPr>
            <p:cNvPr id="151583" name="Rectangle 53"/>
            <p:cNvSpPr>
              <a:spLocks noChangeArrowheads="1"/>
            </p:cNvSpPr>
            <p:nvPr/>
          </p:nvSpPr>
          <p:spPr bwMode="auto">
            <a:xfrm>
              <a:off x="2129" y="1266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8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4" name="Rectangle 54"/>
            <p:cNvSpPr>
              <a:spLocks noChangeArrowheads="1"/>
            </p:cNvSpPr>
            <p:nvPr/>
          </p:nvSpPr>
          <p:spPr bwMode="auto">
            <a:xfrm>
              <a:off x="2086" y="1266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19" name="Group 55"/>
          <p:cNvGrpSpPr>
            <a:grpSpLocks/>
          </p:cNvGrpSpPr>
          <p:nvPr/>
        </p:nvGrpSpPr>
        <p:grpSpPr bwMode="auto">
          <a:xfrm>
            <a:off x="5502731" y="4674513"/>
            <a:ext cx="996313" cy="971668"/>
            <a:chOff x="2600" y="1266"/>
            <a:chExt cx="514" cy="422"/>
          </a:xfrm>
        </p:grpSpPr>
        <p:sp>
          <p:nvSpPr>
            <p:cNvPr id="151581" name="Rectangle 56"/>
            <p:cNvSpPr>
              <a:spLocks noChangeArrowheads="1"/>
            </p:cNvSpPr>
            <p:nvPr/>
          </p:nvSpPr>
          <p:spPr bwMode="auto">
            <a:xfrm>
              <a:off x="2643" y="1266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15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2" name="Rectangle 57"/>
            <p:cNvSpPr>
              <a:spLocks noChangeArrowheads="1"/>
            </p:cNvSpPr>
            <p:nvPr/>
          </p:nvSpPr>
          <p:spPr bwMode="auto">
            <a:xfrm>
              <a:off x="2600" y="1266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20" name="Group 58"/>
          <p:cNvGrpSpPr>
            <a:grpSpLocks/>
          </p:cNvGrpSpPr>
          <p:nvPr/>
        </p:nvGrpSpPr>
        <p:grpSpPr bwMode="auto">
          <a:xfrm>
            <a:off x="6499044" y="4674513"/>
            <a:ext cx="996313" cy="971668"/>
            <a:chOff x="3114" y="1266"/>
            <a:chExt cx="514" cy="422"/>
          </a:xfrm>
        </p:grpSpPr>
        <p:sp>
          <p:nvSpPr>
            <p:cNvPr id="151579" name="Rectangle 59"/>
            <p:cNvSpPr>
              <a:spLocks noChangeArrowheads="1"/>
            </p:cNvSpPr>
            <p:nvPr/>
          </p:nvSpPr>
          <p:spPr bwMode="auto">
            <a:xfrm>
              <a:off x="3157" y="1266"/>
              <a:ext cx="428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0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b="1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80" name="Rectangle 60"/>
            <p:cNvSpPr>
              <a:spLocks noChangeArrowheads="1"/>
            </p:cNvSpPr>
            <p:nvPr/>
          </p:nvSpPr>
          <p:spPr bwMode="auto">
            <a:xfrm>
              <a:off x="3114" y="1266"/>
              <a:ext cx="514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grpSp>
        <p:nvGrpSpPr>
          <p:cNvPr id="21" name="Group 61"/>
          <p:cNvGrpSpPr>
            <a:grpSpLocks/>
          </p:cNvGrpSpPr>
          <p:nvPr/>
        </p:nvGrpSpPr>
        <p:grpSpPr bwMode="auto">
          <a:xfrm>
            <a:off x="7495357" y="4674513"/>
            <a:ext cx="945916" cy="971668"/>
            <a:chOff x="3628" y="1266"/>
            <a:chExt cx="488" cy="422"/>
          </a:xfrm>
        </p:grpSpPr>
        <p:sp>
          <p:nvSpPr>
            <p:cNvPr id="151577" name="Rectangle 62"/>
            <p:cNvSpPr>
              <a:spLocks noChangeArrowheads="1"/>
            </p:cNvSpPr>
            <p:nvPr/>
          </p:nvSpPr>
          <p:spPr bwMode="auto">
            <a:xfrm>
              <a:off x="3671" y="1266"/>
              <a:ext cx="402" cy="42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ru-RU" sz="2800" b="1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12</a:t>
              </a:r>
              <a:endParaRPr lang="ru-RU" sz="2800" b="1" i="1" dirty="0">
                <a:solidFill>
                  <a:srgbClr val="000000"/>
                </a:solidFill>
                <a:latin typeface="Tahoma" pitchFamily="34" charset="0"/>
                <a:cs typeface="Tahoma" pitchFamily="34" charset="0"/>
              </a:endParaRPr>
            </a:p>
            <a:p>
              <a:pPr algn="just" eaLnBrk="0" hangingPunct="0"/>
              <a:endParaRPr lang="ru-RU" sz="2800" dirty="0">
                <a:solidFill>
                  <a:schemeClr val="tx1"/>
                </a:solidFill>
                <a:latin typeface="Times New Roman" pitchFamily="18" charset="0"/>
                <a:cs typeface="Tahoma" pitchFamily="34" charset="0"/>
              </a:endParaRPr>
            </a:p>
          </p:txBody>
        </p:sp>
        <p:sp>
          <p:nvSpPr>
            <p:cNvPr id="151578" name="Rectangle 63"/>
            <p:cNvSpPr>
              <a:spLocks noChangeArrowheads="1"/>
            </p:cNvSpPr>
            <p:nvPr/>
          </p:nvSpPr>
          <p:spPr bwMode="auto">
            <a:xfrm>
              <a:off x="3628" y="1266"/>
              <a:ext cx="488" cy="422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 sz="4800"/>
            </a:p>
          </p:txBody>
        </p:sp>
      </p:grpSp>
      <p:sp>
        <p:nvSpPr>
          <p:cNvPr id="151556" name="Rectangle 64"/>
          <p:cNvSpPr>
            <a:spLocks noChangeArrowheads="1"/>
          </p:cNvSpPr>
          <p:nvPr/>
        </p:nvSpPr>
        <p:spPr bwMode="auto">
          <a:xfrm>
            <a:off x="457200" y="1752600"/>
            <a:ext cx="7989888" cy="3900488"/>
          </a:xfrm>
          <a:prstGeom prst="rect">
            <a:avLst/>
          </a:prstGeom>
          <a:noFill/>
          <a:ln w="38100">
            <a:solidFill>
              <a:srgbClr val="A0A0A0"/>
            </a:solidFill>
            <a:miter lim="800000"/>
            <a:headEnd/>
            <a:tailEnd/>
          </a:ln>
        </p:spPr>
        <p:txBody>
          <a:bodyPr/>
          <a:lstStyle/>
          <a:p>
            <a:endParaRPr lang="be-BY" sz="4800"/>
          </a:p>
        </p:txBody>
      </p:sp>
      <p:sp>
        <p:nvSpPr>
          <p:cNvPr id="67" name="Заголовок 6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15 листов бумаги</a:t>
            </a:r>
            <a:endParaRPr lang="ru-RU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Прямая соединительная линия 154"/>
          <p:cNvCxnSpPr/>
          <p:nvPr/>
        </p:nvCxnSpPr>
        <p:spPr>
          <a:xfrm rot="16200000" flipH="1">
            <a:off x="1905000" y="2895600"/>
            <a:ext cx="2133600" cy="2133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9"/>
          <p:cNvGrpSpPr/>
          <p:nvPr/>
        </p:nvGrpSpPr>
        <p:grpSpPr>
          <a:xfrm>
            <a:off x="1905000" y="1947842"/>
            <a:ext cx="4143404" cy="3071834"/>
            <a:chOff x="1713686" y="1786720"/>
            <a:chExt cx="4930016" cy="3929884"/>
          </a:xfrm>
        </p:grpSpPr>
        <p:cxnSp>
          <p:nvCxnSpPr>
            <p:cNvPr id="20" name="Прямая со стрелкой 19"/>
            <p:cNvCxnSpPr/>
            <p:nvPr/>
          </p:nvCxnSpPr>
          <p:spPr>
            <a:xfrm rot="5400000" flipH="1" flipV="1">
              <a:off x="-250065" y="3750471"/>
              <a:ext cx="3929090" cy="158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1714480" y="5715016"/>
              <a:ext cx="4929222" cy="158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9" descr="C:\Users\Дом\Downloads\Изображения для презентаций\Продукты-0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9702515" flipH="1">
            <a:off x="5779226" y="5025205"/>
            <a:ext cx="1185802" cy="1162086"/>
          </a:xfrm>
          <a:prstGeom prst="rect">
            <a:avLst/>
          </a:prstGeom>
          <a:noFill/>
        </p:spPr>
      </p:pic>
      <p:pic>
        <p:nvPicPr>
          <p:cNvPr id="31" name="Picture 8" descr="C:\Users\Дом\Downloads\Изображения для презентаций\Продукты-1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90600" y="1676400"/>
            <a:ext cx="991917" cy="525017"/>
          </a:xfrm>
          <a:prstGeom prst="rect">
            <a:avLst/>
          </a:prstGeom>
          <a:noFill/>
        </p:spPr>
      </p:pic>
      <p:grpSp>
        <p:nvGrpSpPr>
          <p:cNvPr id="10" name="Группа 31"/>
          <p:cNvGrpSpPr/>
          <p:nvPr/>
        </p:nvGrpSpPr>
        <p:grpSpPr>
          <a:xfrm>
            <a:off x="1905000" y="4876800"/>
            <a:ext cx="3786214" cy="225207"/>
            <a:chOff x="785786" y="4643446"/>
            <a:chExt cx="2571768" cy="214314"/>
          </a:xfrm>
        </p:grpSpPr>
        <p:grpSp>
          <p:nvGrpSpPr>
            <p:cNvPr id="11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8" name="Прямая соединительная линия 5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5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6" name="Прямая соединительная линия 5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4" name="Прямая соединительная линия 5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единительная линия 5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2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2" name="Прямая соединительная линия 5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единительная линия 5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3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0" name="Прямая соединительная линия 4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8" name="Прямая соединительная линия 4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5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6" name="Прямая соединительная линия 4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6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2" name="Прямая соединительная линия 4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единительная линия 4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Группа 59"/>
          <p:cNvGrpSpPr/>
          <p:nvPr/>
        </p:nvGrpSpPr>
        <p:grpSpPr>
          <a:xfrm rot="16200000">
            <a:off x="1231790" y="4264130"/>
            <a:ext cx="1285884" cy="225207"/>
            <a:chOff x="785786" y="4643446"/>
            <a:chExt cx="2571768" cy="214314"/>
          </a:xfrm>
        </p:grpSpPr>
        <p:grpSp>
          <p:nvGrpSpPr>
            <p:cNvPr id="29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6" name="Прямая соединительная линия 8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4" name="Прямая соединительная линия 8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3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2" name="Прямая соединительная линия 8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0" name="Прямая соединительная линия 7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8" name="Прямая соединительная линия 7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7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6" name="Прямая соединительная линия 7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единительная линия 7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4" name="Прямая соединительная линия 7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8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2" name="Прямая соединительная линия 7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Прямая соединительная линия 7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9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0" name="Прямая соединительная линия 6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Прямая соединительная линия 7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Группа 115"/>
          <p:cNvGrpSpPr/>
          <p:nvPr/>
        </p:nvGrpSpPr>
        <p:grpSpPr>
          <a:xfrm rot="16200000">
            <a:off x="1231787" y="2978246"/>
            <a:ext cx="1285884" cy="225207"/>
            <a:chOff x="785786" y="4643446"/>
            <a:chExt cx="2571768" cy="214314"/>
          </a:xfrm>
        </p:grpSpPr>
        <p:grpSp>
          <p:nvGrpSpPr>
            <p:cNvPr id="41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42" name="Прямая соединительная линия 14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3" name="Прямая соединительная линия 14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0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40" name="Прямая соединительная линия 13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1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8" name="Прямая соединительная линия 13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9" name="Прямая соединительная линия 13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2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6" name="Прямая соединительная линия 13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7" name="Прямая соединительная линия 13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3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4" name="Прямая соединительная линия 13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5" name="Прямая соединительная линия 13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4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2" name="Прямая соединительная линия 13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3" name="Прямая соединительная линия 13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5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0" name="Прямая соединительная линия 12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1" name="Прямая соединительная линия 13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6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28" name="Прямая соединительная линия 12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9" name="Прямая соединительная линия 12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7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26" name="Прямая соединительная линия 12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7" name="Прямая соединительная линия 12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Овал 143"/>
          <p:cNvSpPr/>
          <p:nvPr/>
        </p:nvSpPr>
        <p:spPr>
          <a:xfrm>
            <a:off x="1828800" y="28194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6" name="Прямая соединительная линия 145"/>
          <p:cNvCxnSpPr>
            <a:endCxn id="149" idx="6"/>
          </p:cNvCxnSpPr>
          <p:nvPr/>
        </p:nvCxnSpPr>
        <p:spPr>
          <a:xfrm>
            <a:off x="1852610" y="3271838"/>
            <a:ext cx="50006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Прямая соединительная линия 147"/>
          <p:cNvCxnSpPr>
            <a:endCxn id="149" idx="5"/>
          </p:cNvCxnSpPr>
          <p:nvPr/>
        </p:nvCxnSpPr>
        <p:spPr>
          <a:xfrm rot="16200000" flipV="1">
            <a:off x="1493552" y="4160552"/>
            <a:ext cx="1706848" cy="3044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Овал 148"/>
          <p:cNvSpPr/>
          <p:nvPr/>
        </p:nvSpPr>
        <p:spPr>
          <a:xfrm>
            <a:off x="2209800" y="32004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Овал 159"/>
          <p:cNvSpPr/>
          <p:nvPr/>
        </p:nvSpPr>
        <p:spPr>
          <a:xfrm>
            <a:off x="2514600" y="35052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1" name="Овал 160"/>
          <p:cNvSpPr/>
          <p:nvPr/>
        </p:nvSpPr>
        <p:spPr>
          <a:xfrm>
            <a:off x="2819400" y="38100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Овал 161"/>
          <p:cNvSpPr/>
          <p:nvPr/>
        </p:nvSpPr>
        <p:spPr>
          <a:xfrm>
            <a:off x="3124200" y="41148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3" name="Овал 162"/>
          <p:cNvSpPr/>
          <p:nvPr/>
        </p:nvSpPr>
        <p:spPr>
          <a:xfrm>
            <a:off x="3581400" y="44958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Овал 163"/>
          <p:cNvSpPr/>
          <p:nvPr/>
        </p:nvSpPr>
        <p:spPr>
          <a:xfrm>
            <a:off x="3962400" y="49530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8" name="TextBox 167"/>
          <p:cNvSpPr txBox="1"/>
          <p:nvPr/>
        </p:nvSpPr>
        <p:spPr>
          <a:xfrm>
            <a:off x="2190752" y="51625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3</a:t>
            </a:r>
            <a:endParaRPr lang="ru-RU" sz="2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3810000" y="51054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15</a:t>
            </a:r>
            <a:endParaRPr lang="ru-RU" sz="2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1219200" y="26670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15</a:t>
            </a:r>
            <a:endParaRPr lang="ru-RU" sz="2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1219200" y="31242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12</a:t>
            </a:r>
            <a:endParaRPr lang="ru-RU" sz="2400" dirty="0"/>
          </a:p>
        </p:txBody>
      </p:sp>
      <p:cxnSp>
        <p:nvCxnSpPr>
          <p:cNvPr id="176" name="Прямая соединительная линия 175"/>
          <p:cNvCxnSpPr/>
          <p:nvPr/>
        </p:nvCxnSpPr>
        <p:spPr>
          <a:xfrm rot="5400000" flipH="1" flipV="1">
            <a:off x="2333628" y="4591048"/>
            <a:ext cx="8572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Прямая соединительная линия 179"/>
          <p:cNvCxnSpPr/>
          <p:nvPr/>
        </p:nvCxnSpPr>
        <p:spPr>
          <a:xfrm>
            <a:off x="1905000" y="4162420"/>
            <a:ext cx="85725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2619380" y="5162552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6</a:t>
            </a:r>
            <a:endParaRPr lang="ru-RU" sz="2400" dirty="0"/>
          </a:p>
        </p:txBody>
      </p:sp>
      <p:sp>
        <p:nvSpPr>
          <p:cNvPr id="183" name="TextBox 182"/>
          <p:cNvSpPr txBox="1"/>
          <p:nvPr/>
        </p:nvSpPr>
        <p:spPr>
          <a:xfrm>
            <a:off x="1404934" y="394810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6</a:t>
            </a:r>
            <a:endParaRPr lang="ru-RU" sz="2400" dirty="0"/>
          </a:p>
        </p:txBody>
      </p:sp>
      <p:sp>
        <p:nvSpPr>
          <p:cNvPr id="185" name="Овал 184"/>
          <p:cNvSpPr/>
          <p:nvPr/>
        </p:nvSpPr>
        <p:spPr>
          <a:xfrm>
            <a:off x="2690818" y="4090982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7" name="Прямая соединительная линия 186"/>
          <p:cNvCxnSpPr/>
          <p:nvPr/>
        </p:nvCxnSpPr>
        <p:spPr>
          <a:xfrm>
            <a:off x="1981200" y="3276600"/>
            <a:ext cx="2047876" cy="1430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/>
          <p:cNvCxnSpPr/>
          <p:nvPr/>
        </p:nvCxnSpPr>
        <p:spPr>
          <a:xfrm rot="16200000" flipV="1">
            <a:off x="3133725" y="4105275"/>
            <a:ext cx="1711626" cy="5427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Овал 189"/>
          <p:cNvSpPr/>
          <p:nvPr/>
        </p:nvSpPr>
        <p:spPr>
          <a:xfrm>
            <a:off x="3886200" y="3200400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3" name="TextBox 192"/>
          <p:cNvSpPr txBox="1"/>
          <p:nvPr/>
        </p:nvSpPr>
        <p:spPr>
          <a:xfrm>
            <a:off x="4724400" y="1752600"/>
            <a:ext cx="3714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tx1"/>
                </a:solidFill>
              </a:rPr>
              <a:t>Кривая производственных возможностей</a:t>
            </a:r>
            <a:endParaRPr lang="ru-RU" sz="3200" baseline="-25000" dirty="0">
              <a:solidFill>
                <a:schemeClr val="tx1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914400" y="1524000"/>
            <a:ext cx="825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Q</a:t>
            </a:r>
            <a:r>
              <a:rPr lang="en-US" sz="3600" dirty="0" smtClean="0"/>
              <a:t>A</a:t>
            </a:r>
            <a:endParaRPr lang="ru-RU" sz="1200" dirty="0"/>
          </a:p>
        </p:txBody>
      </p:sp>
      <p:sp>
        <p:nvSpPr>
          <p:cNvPr id="195" name="TextBox 194"/>
          <p:cNvSpPr txBox="1"/>
          <p:nvPr/>
        </p:nvSpPr>
        <p:spPr>
          <a:xfrm>
            <a:off x="5391935" y="5019676"/>
            <a:ext cx="8707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Q</a:t>
            </a:r>
            <a:r>
              <a:rPr lang="en-US" sz="4000" dirty="0" smtClean="0"/>
              <a:t>B</a:t>
            </a:r>
            <a:endParaRPr lang="ru-RU" sz="1400" dirty="0"/>
          </a:p>
        </p:txBody>
      </p:sp>
      <p:sp>
        <p:nvSpPr>
          <p:cNvPr id="145" name="Заголовок 1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Первый график</a:t>
            </a:r>
            <a:endParaRPr lang="ru-RU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49" grpId="0" animBg="1"/>
      <p:bldP spid="149" grpId="1" animBg="1"/>
      <p:bldP spid="160" grpId="0" animBg="1"/>
      <p:bldP spid="160" grpId="1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8" grpId="0"/>
      <p:bldP spid="169" grpId="0"/>
      <p:bldP spid="170" grpId="0"/>
      <p:bldP spid="171" grpId="0"/>
      <p:bldP spid="182" grpId="0"/>
      <p:bldP spid="183" grpId="0"/>
      <p:bldP spid="185" grpId="0" animBg="1"/>
      <p:bldP spid="190" grpId="0" animBg="1"/>
      <p:bldP spid="193" grpId="0"/>
      <p:bldP spid="194" grpId="0"/>
      <p:bldP spid="19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" name="Прямая соединительная линия 154"/>
          <p:cNvCxnSpPr/>
          <p:nvPr/>
        </p:nvCxnSpPr>
        <p:spPr>
          <a:xfrm rot="16200000" flipH="1">
            <a:off x="1905000" y="2895600"/>
            <a:ext cx="2133600" cy="213360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Группа 9"/>
          <p:cNvGrpSpPr/>
          <p:nvPr/>
        </p:nvGrpSpPr>
        <p:grpSpPr>
          <a:xfrm>
            <a:off x="1905000" y="1947842"/>
            <a:ext cx="4143404" cy="3071834"/>
            <a:chOff x="1713686" y="1786720"/>
            <a:chExt cx="4930016" cy="3929884"/>
          </a:xfrm>
        </p:grpSpPr>
        <p:cxnSp>
          <p:nvCxnSpPr>
            <p:cNvPr id="20" name="Прямая со стрелкой 19"/>
            <p:cNvCxnSpPr/>
            <p:nvPr/>
          </p:nvCxnSpPr>
          <p:spPr>
            <a:xfrm rot="5400000" flipH="1" flipV="1">
              <a:off x="-250065" y="3750471"/>
              <a:ext cx="3929090" cy="158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Прямая со стрелкой 20"/>
            <p:cNvCxnSpPr/>
            <p:nvPr/>
          </p:nvCxnSpPr>
          <p:spPr>
            <a:xfrm>
              <a:off x="1714480" y="5715016"/>
              <a:ext cx="4929222" cy="1588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9" descr="C:\Users\Дом\Downloads\Изображения для презентаций\Продукты-01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 rot="19702515" flipH="1">
            <a:off x="5779226" y="5025205"/>
            <a:ext cx="1185802" cy="1162086"/>
          </a:xfrm>
          <a:prstGeom prst="rect">
            <a:avLst/>
          </a:prstGeom>
          <a:noFill/>
        </p:spPr>
      </p:pic>
      <p:pic>
        <p:nvPicPr>
          <p:cNvPr id="31" name="Picture 8" descr="C:\Users\Дом\Downloads\Изображения для презентаций\Продукты-1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90600" y="1676400"/>
            <a:ext cx="991917" cy="525017"/>
          </a:xfrm>
          <a:prstGeom prst="rect">
            <a:avLst/>
          </a:prstGeom>
          <a:noFill/>
        </p:spPr>
      </p:pic>
      <p:grpSp>
        <p:nvGrpSpPr>
          <p:cNvPr id="3" name="Группа 31"/>
          <p:cNvGrpSpPr/>
          <p:nvPr/>
        </p:nvGrpSpPr>
        <p:grpSpPr>
          <a:xfrm>
            <a:off x="1905000" y="4876800"/>
            <a:ext cx="3786214" cy="225207"/>
            <a:chOff x="785786" y="4643446"/>
            <a:chExt cx="2571768" cy="214314"/>
          </a:xfrm>
        </p:grpSpPr>
        <p:grpSp>
          <p:nvGrpSpPr>
            <p:cNvPr id="4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8" name="Прямая соединительная линия 5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9" name="Прямая соединительная линия 5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6" name="Прямая соединительная линия 5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7" name="Прямая соединительная линия 5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6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4" name="Прямая соединительная линия 5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5" name="Прямая соединительная линия 5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2" name="Прямая соединительная линия 5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Прямая соединительная линия 5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8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50" name="Прямая соединительная линия 4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Прямая соединительная линия 5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9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8" name="Прямая соединительная линия 4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Прямая соединительная линия 4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0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6" name="Прямая соединительная линия 4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1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4" name="Прямая соединительная линия 4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2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42" name="Прямая соединительная линия 4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3" name="Прямая соединительная линия 4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Группа 59"/>
          <p:cNvGrpSpPr/>
          <p:nvPr/>
        </p:nvGrpSpPr>
        <p:grpSpPr>
          <a:xfrm rot="16200000">
            <a:off x="1231790" y="4264130"/>
            <a:ext cx="1285884" cy="225207"/>
            <a:chOff x="785786" y="4643446"/>
            <a:chExt cx="2571768" cy="214314"/>
          </a:xfrm>
        </p:grpSpPr>
        <p:grpSp>
          <p:nvGrpSpPr>
            <p:cNvPr id="14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6" name="Прямая соединительная линия 8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Прямая соединительная линия 8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5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4" name="Прямая соединительная линия 8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Прямая соединительная линия 8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2" name="Прямая соединительная линия 8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Прямая соединительная линия 8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7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80" name="Прямая соединительная линия 7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1" name="Прямая соединительная линия 8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8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8" name="Прямая соединительная линия 7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9" name="Прямая соединительная линия 7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9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6" name="Прямая соединительная линия 7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7" name="Прямая соединительная линия 7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2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4" name="Прямая соединительная линия 7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5" name="Прямая соединительная линия 7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3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2" name="Прямая соединительная линия 7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3" name="Прямая соединительная линия 7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4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70" name="Прямая соединительная линия 6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71" name="Прямая соединительная линия 7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Группа 115"/>
          <p:cNvGrpSpPr/>
          <p:nvPr/>
        </p:nvGrpSpPr>
        <p:grpSpPr>
          <a:xfrm rot="16200000">
            <a:off x="1231787" y="2978246"/>
            <a:ext cx="1285884" cy="225207"/>
            <a:chOff x="785786" y="4643446"/>
            <a:chExt cx="2571768" cy="214314"/>
          </a:xfrm>
        </p:grpSpPr>
        <p:grpSp>
          <p:nvGrpSpPr>
            <p:cNvPr id="26" name="Группа 21"/>
            <p:cNvGrpSpPr/>
            <p:nvPr/>
          </p:nvGrpSpPr>
          <p:grpSpPr>
            <a:xfrm>
              <a:off x="78578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42" name="Прямая соединительная линия 14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3" name="Прямая соединительная линия 14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7" name="Группа 22"/>
            <p:cNvGrpSpPr/>
            <p:nvPr/>
          </p:nvGrpSpPr>
          <p:grpSpPr>
            <a:xfrm>
              <a:off x="107153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40" name="Прямая соединительная линия 13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41" name="Прямая соединительная линия 14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8" name="Группа 25"/>
            <p:cNvGrpSpPr/>
            <p:nvPr/>
          </p:nvGrpSpPr>
          <p:grpSpPr>
            <a:xfrm>
              <a:off x="135729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8" name="Прямая соединительная линия 13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9" name="Прямая соединительная линия 13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9" name="Группа 28"/>
            <p:cNvGrpSpPr/>
            <p:nvPr/>
          </p:nvGrpSpPr>
          <p:grpSpPr>
            <a:xfrm>
              <a:off x="164304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6" name="Прямая соединительная линия 13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7" name="Прямая соединительная линия 13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2" name="Группа 31"/>
            <p:cNvGrpSpPr/>
            <p:nvPr/>
          </p:nvGrpSpPr>
          <p:grpSpPr>
            <a:xfrm>
              <a:off x="1928794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4" name="Прямая соединительная линия 133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5" name="Прямая соединительная линия 134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3" name="Группа 34"/>
            <p:cNvGrpSpPr/>
            <p:nvPr/>
          </p:nvGrpSpPr>
          <p:grpSpPr>
            <a:xfrm>
              <a:off x="2214546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2" name="Прямая соединительная линия 131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3" name="Прямая соединительная линия 132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4" name="Группа 37"/>
            <p:cNvGrpSpPr/>
            <p:nvPr/>
          </p:nvGrpSpPr>
          <p:grpSpPr>
            <a:xfrm>
              <a:off x="2500298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30" name="Прямая соединительная линия 129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31" name="Прямая соединительная линия 130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5" name="Группа 40"/>
            <p:cNvGrpSpPr/>
            <p:nvPr/>
          </p:nvGrpSpPr>
          <p:grpSpPr>
            <a:xfrm>
              <a:off x="2786050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28" name="Прямая соединительная линия 127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9" name="Прямая соединительная линия 128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Группа 43"/>
            <p:cNvGrpSpPr/>
            <p:nvPr/>
          </p:nvGrpSpPr>
          <p:grpSpPr>
            <a:xfrm>
              <a:off x="3071802" y="4643446"/>
              <a:ext cx="285752" cy="214314"/>
              <a:chOff x="1357290" y="3500438"/>
              <a:chExt cx="285752" cy="214314"/>
            </a:xfrm>
          </p:grpSpPr>
          <p:cxnSp>
            <p:nvCxnSpPr>
              <p:cNvPr id="126" name="Прямая соединительная линия 125"/>
              <p:cNvCxnSpPr/>
              <p:nvPr/>
            </p:nvCxnSpPr>
            <p:spPr>
              <a:xfrm>
                <a:off x="1357290" y="3643314"/>
                <a:ext cx="285752" cy="0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27" name="Прямая соединительная линия 126"/>
              <p:cNvCxnSpPr/>
              <p:nvPr/>
            </p:nvCxnSpPr>
            <p:spPr>
              <a:xfrm rot="5400000">
                <a:off x="1535885" y="3607595"/>
                <a:ext cx="214314" cy="0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44" name="Овал 143"/>
          <p:cNvSpPr/>
          <p:nvPr/>
        </p:nvSpPr>
        <p:spPr>
          <a:xfrm>
            <a:off x="1828800" y="28194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4" name="Овал 163"/>
          <p:cNvSpPr/>
          <p:nvPr/>
        </p:nvSpPr>
        <p:spPr>
          <a:xfrm>
            <a:off x="3962400" y="4953000"/>
            <a:ext cx="142876" cy="142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TextBox 168"/>
          <p:cNvSpPr txBox="1"/>
          <p:nvPr/>
        </p:nvSpPr>
        <p:spPr>
          <a:xfrm>
            <a:off x="3810000" y="51054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15</a:t>
            </a:r>
            <a:endParaRPr lang="ru-RU" sz="2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1219200" y="26670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15</a:t>
            </a:r>
            <a:endParaRPr lang="ru-RU" sz="2400" dirty="0"/>
          </a:p>
        </p:txBody>
      </p:sp>
      <p:sp>
        <p:nvSpPr>
          <p:cNvPr id="145" name="Заголовок 14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Как придти в другие точки за графиком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117" name="Прямая соединительная линия 116"/>
          <p:cNvCxnSpPr>
            <a:endCxn id="118" idx="6"/>
          </p:cNvCxnSpPr>
          <p:nvPr/>
        </p:nvCxnSpPr>
        <p:spPr>
          <a:xfrm flipV="1">
            <a:off x="1981200" y="3576638"/>
            <a:ext cx="1666876" cy="47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Овал 117"/>
          <p:cNvSpPr/>
          <p:nvPr/>
        </p:nvSpPr>
        <p:spPr>
          <a:xfrm>
            <a:off x="3505200" y="3505200"/>
            <a:ext cx="142876" cy="1428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TextBox 120"/>
          <p:cNvSpPr txBox="1"/>
          <p:nvPr/>
        </p:nvSpPr>
        <p:spPr>
          <a:xfrm>
            <a:off x="1143000" y="335280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10</a:t>
            </a:r>
            <a:endParaRPr lang="ru-RU" sz="2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2895600" y="510540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9</a:t>
            </a:r>
            <a:endParaRPr lang="ru-RU" sz="2400" dirty="0"/>
          </a:p>
        </p:txBody>
      </p:sp>
      <p:cxnSp>
        <p:nvCxnSpPr>
          <p:cNvPr id="125" name="Прямая соединительная линия 124"/>
          <p:cNvCxnSpPr/>
          <p:nvPr/>
        </p:nvCxnSpPr>
        <p:spPr>
          <a:xfrm rot="5400000">
            <a:off x="2897981" y="4341019"/>
            <a:ext cx="136683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 rot="16200000" flipH="1">
            <a:off x="1905000" y="1905000"/>
            <a:ext cx="3124200" cy="31242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Прямая со стрелкой 165"/>
          <p:cNvCxnSpPr/>
          <p:nvPr/>
        </p:nvCxnSpPr>
        <p:spPr>
          <a:xfrm rot="5400000" flipH="1" flipV="1">
            <a:off x="3695700" y="4229100"/>
            <a:ext cx="381000" cy="30480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24"/>
          <p:cNvSpPr txBox="1">
            <a:spLocks noChangeArrowheads="1"/>
          </p:cNvSpPr>
          <p:nvPr/>
        </p:nvSpPr>
        <p:spPr bwMode="auto">
          <a:xfrm>
            <a:off x="5410200" y="1066800"/>
            <a:ext cx="3276600" cy="3108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742950" indent="-742950">
              <a:buFontTx/>
              <a:buAutoNum type="arabicParenR"/>
            </a:pPr>
            <a:r>
              <a:rPr lang="ru-RU" sz="2800" dirty="0">
                <a:solidFill>
                  <a:schemeClr val="tx1"/>
                </a:solidFill>
                <a:latin typeface="Verdana" pitchFamily="34" charset="0"/>
              </a:rPr>
              <a:t>Увеличить количество ресурсов </a:t>
            </a:r>
            <a:r>
              <a:rPr lang="ru-RU" sz="2800" dirty="0" smtClean="0">
                <a:solidFill>
                  <a:schemeClr val="tx1"/>
                </a:solidFill>
                <a:latin typeface="Verdana" pitchFamily="34" charset="0"/>
              </a:rPr>
              <a:t>(бумаги)</a:t>
            </a:r>
            <a:endParaRPr lang="ru-RU" sz="2800" dirty="0">
              <a:solidFill>
                <a:schemeClr val="tx1"/>
              </a:solidFill>
              <a:latin typeface="Verdana" pitchFamily="34" charset="0"/>
            </a:endParaRPr>
          </a:p>
          <a:p>
            <a:pPr marL="742950" indent="-742950">
              <a:buFontTx/>
              <a:buAutoNum type="arabicParenR"/>
            </a:pPr>
            <a:r>
              <a:rPr lang="ru-RU" sz="2800" dirty="0">
                <a:solidFill>
                  <a:schemeClr val="tx1"/>
                </a:solidFill>
                <a:latin typeface="Verdana" pitchFamily="34" charset="0"/>
              </a:rPr>
              <a:t>Новые технологии</a:t>
            </a:r>
          </a:p>
          <a:p>
            <a:pPr marL="742950" indent="-742950">
              <a:buFontTx/>
              <a:buAutoNum type="arabicParenR"/>
            </a:pPr>
            <a:endParaRPr lang="ru-RU" sz="28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164" grpId="0" animBg="1"/>
      <p:bldP spid="169" grpId="0"/>
      <p:bldP spid="170" grpId="0"/>
      <p:bldP spid="118" grpId="0" animBg="1"/>
      <p:bldP spid="121" grpId="0"/>
      <p:bldP spid="1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/>
          <p:cNvSpPr>
            <a:spLocks noGrp="1"/>
          </p:cNvSpPr>
          <p:nvPr>
            <p:ph type="title"/>
          </p:nvPr>
        </p:nvSpPr>
        <p:spPr>
          <a:xfrm>
            <a:off x="1295400" y="-228600"/>
            <a:ext cx="7086600" cy="7620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Усложняем условие</a:t>
            </a:r>
            <a:endParaRPr lang="ru-RU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26306" name="Picture 2" descr="D:\Работа\Презентации\Экономическая теория\Pictures\Пол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748" y="990599"/>
            <a:ext cx="8260252" cy="5867401"/>
          </a:xfrm>
          <a:prstGeom prst="rect">
            <a:avLst/>
          </a:prstGeom>
          <a:noFill/>
        </p:spPr>
      </p:pic>
      <p:sp>
        <p:nvSpPr>
          <p:cNvPr id="65" name="TextBox 64"/>
          <p:cNvSpPr txBox="1"/>
          <p:nvPr/>
        </p:nvSpPr>
        <p:spPr>
          <a:xfrm>
            <a:off x="1143000" y="10668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75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Р: 2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62400" y="10668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70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Р: 8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90600" y="27432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60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Р: 10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810000" y="28194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2</a:t>
            </a:r>
            <a:r>
              <a:rPr lang="ru-RU" dirty="0" smtClean="0">
                <a:solidFill>
                  <a:srgbClr val="FFFF00"/>
                </a:solidFill>
              </a:rPr>
              <a:t>0</a:t>
            </a: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42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29400" y="28956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25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35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33800" y="48006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3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60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34200" y="49530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10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50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43000" y="45720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30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25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629400" y="1066800"/>
            <a:ext cx="2209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FF00"/>
                </a:solidFill>
              </a:rPr>
              <a:t>П: </a:t>
            </a:r>
            <a:r>
              <a:rPr lang="en-US" dirty="0" smtClean="0">
                <a:solidFill>
                  <a:srgbClr val="FFFF00"/>
                </a:solidFill>
              </a:rPr>
              <a:t>40</a:t>
            </a:r>
            <a:endParaRPr lang="ru-RU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rgbClr val="FFFF00"/>
                </a:solidFill>
              </a:rPr>
              <a:t>Р: </a:t>
            </a:r>
            <a:r>
              <a:rPr lang="en-US" dirty="0" smtClean="0">
                <a:solidFill>
                  <a:srgbClr val="FFFF00"/>
                </a:solidFill>
              </a:rPr>
              <a:t>20</a:t>
            </a:r>
            <a:endParaRPr lang="ru-RU" dirty="0">
              <a:solidFill>
                <a:srgbClr val="FFFF00"/>
              </a:solidFill>
            </a:endParaRPr>
          </a:p>
        </p:txBody>
      </p:sp>
      <p:sp>
        <p:nvSpPr>
          <p:cNvPr id="75" name="Заголовок 66"/>
          <p:cNvSpPr txBox="1">
            <a:spLocks/>
          </p:cNvSpPr>
          <p:nvPr/>
        </p:nvSpPr>
        <p:spPr>
          <a:xfrm>
            <a:off x="1752600" y="228600"/>
            <a:ext cx="6705600" cy="7620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               Б			В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endParaRPr kumimoji="0" lang="ru-RU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0" y="1295400"/>
            <a:ext cx="920060" cy="5240089"/>
          </a:xfrm>
          <a:prstGeom prst="rect">
            <a:avLst/>
          </a:prstGeom>
          <a:noFill/>
        </p:spPr>
        <p:txBody>
          <a:bodyPr vert="wordArtVert" wrap="none" rtlCol="0">
            <a:spAutoFit/>
          </a:bodyPr>
          <a:lstStyle/>
          <a:p>
            <a:r>
              <a:rPr lang="ru-RU" dirty="0" smtClean="0"/>
              <a:t>1 2  3 </a:t>
            </a:r>
            <a:endParaRPr lang="ru-RU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Итоги</a:t>
            </a:r>
            <a:endParaRPr lang="ru-RU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66" name="Таблица 65"/>
          <p:cNvGraphicFramePr>
            <a:graphicFrameLocks noGrp="1"/>
          </p:cNvGraphicFramePr>
          <p:nvPr/>
        </p:nvGraphicFramePr>
        <p:xfrm>
          <a:off x="990600" y="1905000"/>
          <a:ext cx="8077200" cy="342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807720"/>
                <a:gridCol w="807720"/>
                <a:gridCol w="807720"/>
                <a:gridCol w="807720"/>
                <a:gridCol w="807720"/>
                <a:gridCol w="807720"/>
                <a:gridCol w="807720"/>
                <a:gridCol w="807720"/>
                <a:gridCol w="807720"/>
              </a:tblGrid>
              <a:tr h="1714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/>
                </a:tc>
              </a:tr>
              <a:tr h="17145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3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242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227332" name="Picture 4" descr="D:\Работа\Презентации\Экономическая теория\Pictures\Рис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114800"/>
            <a:ext cx="1136650" cy="977900"/>
          </a:xfrm>
          <a:prstGeom prst="rect">
            <a:avLst/>
          </a:prstGeom>
          <a:noFill/>
        </p:spPr>
      </p:pic>
      <p:pic>
        <p:nvPicPr>
          <p:cNvPr id="227333" name="Picture 5" descr="D:\Работа\Презентации\Экономическая теория\Pictures\Пшениц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1094955" cy="19780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Итоги</a:t>
            </a:r>
            <a:endParaRPr lang="ru-RU" sz="3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227332" name="Picture 4" descr="D:\Работа\Презентации\Экономическая теория\Pictures\Рис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029200"/>
            <a:ext cx="1136650" cy="977900"/>
          </a:xfrm>
          <a:prstGeom prst="rect">
            <a:avLst/>
          </a:prstGeom>
          <a:noFill/>
        </p:spPr>
      </p:pic>
      <p:pic>
        <p:nvPicPr>
          <p:cNvPr id="227333" name="Picture 5" descr="D:\Работа\Презентации\Экономическая теория\Pictures\Пшениц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990600"/>
            <a:ext cx="1094955" cy="1978025"/>
          </a:xfrm>
          <a:prstGeom prst="rect">
            <a:avLst/>
          </a:prstGeom>
          <a:noFill/>
        </p:spPr>
      </p:pic>
      <p:graphicFrame>
        <p:nvGraphicFramePr>
          <p:cNvPr id="7" name="Диаграмма 6"/>
          <p:cNvGraphicFramePr/>
          <p:nvPr/>
        </p:nvGraphicFramePr>
        <p:xfrm>
          <a:off x="1676400" y="1371600"/>
          <a:ext cx="6350000" cy="381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6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ПРЕДПОЛОЖИМ, ЧТО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990600"/>
            <a:ext cx="8001000" cy="4876800"/>
          </a:xfrm>
        </p:spPr>
        <p:txBody>
          <a:bodyPr>
            <a:normAutofit fontScale="85000" lnSpcReduction="10000"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Мы выбираем между двумя экономическими благами: винтовками и кастрюлями</a:t>
            </a: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Существует два ресурса: железо и работники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Технологии производства двух товаров неизменны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Мы полностью используем все ресурсы для производства</a:t>
            </a:r>
          </a:p>
        </p:txBody>
      </p:sp>
      <p:pic>
        <p:nvPicPr>
          <p:cNvPr id="200706" name="Picture 2" descr="Картинки по запросу винтовк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19220"/>
            <a:ext cx="1920875" cy="1200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8" name="Picture 4" descr="Картинки по запросу кастрюл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81600" y="12954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Прямоугольник 5"/>
          <p:cNvSpPr/>
          <p:nvPr/>
        </p:nvSpPr>
        <p:spPr>
          <a:xfrm>
            <a:off x="3962400" y="1981200"/>
            <a:ext cx="1107996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VS</a:t>
            </a:r>
            <a:endParaRPr lang="ru-RU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00710" name="Picture 6" descr="Картинки по запросу железо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28800" y="3200400"/>
            <a:ext cx="1524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4114800" y="3276600"/>
            <a:ext cx="58862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+</a:t>
            </a:r>
            <a:endParaRPr lang="ru-RU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00712" name="Picture 8" descr="Картинки по запросу работник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3200400"/>
            <a:ext cx="1066800" cy="139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 eaLnBrk="1" hangingPunct="1"/>
            <a:r>
              <a:rPr lang="ru-RU" sz="3200" b="1" cap="none" dirty="0" smtClean="0">
                <a:solidFill>
                  <a:srgbClr val="E75C01"/>
                </a:solidFill>
                <a:latin typeface="Verdana" pitchFamily="34" charset="0"/>
              </a:rPr>
              <a:t>«Универсальный» способ рассуждения экономистов</a:t>
            </a:r>
            <a:endParaRPr lang="ru-RU" b="1" cap="none" dirty="0" smtClean="0">
              <a:latin typeface="Arial" charset="0"/>
            </a:endParaRPr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2590800"/>
            <a:ext cx="3505200" cy="1676400"/>
          </a:xfrm>
        </p:spPr>
        <p:txBody>
          <a:bodyPr/>
          <a:lstStyle/>
          <a:p>
            <a:pPr>
              <a:buNone/>
            </a:pPr>
            <a:r>
              <a:rPr lang="ru-RU" sz="6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Выгода</a:t>
            </a:r>
          </a:p>
        </p:txBody>
      </p:sp>
      <p:sp>
        <p:nvSpPr>
          <p:cNvPr id="4" name="Содержимое 2"/>
          <p:cNvSpPr txBox="1">
            <a:spLocks/>
          </p:cNvSpPr>
          <p:nvPr/>
        </p:nvSpPr>
        <p:spPr bwMode="auto">
          <a:xfrm>
            <a:off x="3733800" y="2438400"/>
            <a:ext cx="1828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en-US" sz="66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VS</a:t>
            </a:r>
            <a:endParaRPr kumimoji="0" lang="ru-RU" sz="66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Содержимое 2"/>
          <p:cNvSpPr txBox="1">
            <a:spLocks/>
          </p:cNvSpPr>
          <p:nvPr/>
        </p:nvSpPr>
        <p:spPr bwMode="auto">
          <a:xfrm>
            <a:off x="5334000" y="2667000"/>
            <a:ext cx="381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ru-RU" sz="5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Издержки</a:t>
            </a:r>
            <a:endParaRPr kumimoji="0" lang="ru-RU" sz="5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4" grpId="0" build="p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ВОЕННЫЕ РАСХОДЫ В МИРЕ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229600" cy="5486400"/>
          </a:xfrm>
        </p:spPr>
        <p:txBody>
          <a:bodyPr>
            <a:normAutofit lnSpcReduction="10000"/>
          </a:bodyPr>
          <a:lstStyle/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 2015 году на эти цели было потрачено $1676 млрд. или 2,3% мирового количества товаров и услуг. </a:t>
            </a:r>
          </a:p>
          <a:p>
            <a:endParaRPr lang="ru-RU" sz="20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Для ликвидации предельной бедности нужно ~$265 млрд. в год. Или 15,8% военных расходов. </a:t>
            </a:r>
          </a:p>
          <a:p>
            <a:endParaRPr lang="ru-RU" sz="20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Чтобы всех детей обеспечить начальным и базовым средним образованием, нужно ~$239 млрд. в год. Или 14,2% от военных расходов.</a:t>
            </a:r>
          </a:p>
          <a:p>
            <a:endParaRPr lang="ru-RU" sz="20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Военные расходы в Европе составили $328 млрд., на 5,4% больше, чем в 2006 г. </a:t>
            </a:r>
          </a:p>
          <a:p>
            <a:r>
              <a:rPr lang="ru-RU" sz="200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Расходы в Восточной Европе составили $74,4 млрд., на 90% больше, чем было в 2006 г. </a:t>
            </a:r>
          </a:p>
          <a:p>
            <a:pPr>
              <a:buFont typeface="Wingdings" pitchFamily="2" charset="2"/>
              <a:buNone/>
            </a:pPr>
            <a:endParaRPr lang="ru-RU" sz="200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sz="180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Данные : Стокгольмский институт SIPRI</a:t>
            </a:r>
          </a:p>
          <a:p>
            <a:endParaRPr lang="ru-RU" smtClean="0"/>
          </a:p>
        </p:txBody>
      </p:sp>
      <p:sp>
        <p:nvSpPr>
          <p:cNvPr id="152579" name="TextBox 3"/>
          <p:cNvSpPr txBox="1">
            <a:spLocks noChangeArrowheads="1"/>
          </p:cNvSpPr>
          <p:nvPr/>
        </p:nvSpPr>
        <p:spPr bwMode="auto">
          <a:xfrm>
            <a:off x="0" y="0"/>
            <a:ext cx="9144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>
                <a:solidFill>
                  <a:srgbClr val="005DA2"/>
                </a:solidFill>
              </a:rPr>
              <a:t>Почему важно выбрать между винтовками и кастрюлями?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1534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 smtClean="0">
                <a:solidFill>
                  <a:srgbClr val="E75C01"/>
                </a:solidFill>
                <a:latin typeface="Verdana" pitchFamily="34" charset="0"/>
              </a:rPr>
              <a:t>ЗАКОН РОСТА АЛЬТЕРНАТИВНЫХ ИЗДЕРЖЕК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382000" cy="5257800"/>
          </a:xfrm>
        </p:spPr>
        <p:txBody>
          <a:bodyPr>
            <a:normAutofit/>
          </a:bodyPr>
          <a:lstStyle/>
          <a:p>
            <a:r>
              <a:rPr lang="ru-RU" b="1" dirty="0" smtClean="0">
                <a:latin typeface="Verdana" pitchFamily="34" charset="0"/>
              </a:rPr>
              <a:t>Ресурсы не полностью взаимозаменяемы </a:t>
            </a:r>
            <a:r>
              <a:rPr lang="ru-RU" dirty="0" smtClean="0">
                <a:latin typeface="Verdana" pitchFamily="34" charset="0"/>
              </a:rPr>
              <a:t>(используются как универсальные, так и специализированные ресурсы). </a:t>
            </a:r>
            <a:endParaRPr lang="en-US" dirty="0" smtClean="0">
              <a:latin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i="1" dirty="0" smtClean="0">
                <a:latin typeface="Verdana" pitchFamily="34" charset="0"/>
              </a:rPr>
              <a:t>Например, одни  ресурсы лучше подходят для оружия, другие – для кастрюль</a:t>
            </a:r>
          </a:p>
          <a:p>
            <a:r>
              <a:rPr lang="ru-RU" b="1" dirty="0" smtClean="0">
                <a:latin typeface="Verdana" pitchFamily="34" charset="0"/>
              </a:rPr>
              <a:t>Люди специализируются</a:t>
            </a:r>
            <a:r>
              <a:rPr lang="ru-RU" dirty="0" smtClean="0">
                <a:latin typeface="Verdana" pitchFamily="34" charset="0"/>
              </a:rPr>
              <a:t> на чем-то одном, нужно переобучение</a:t>
            </a:r>
          </a:p>
          <a:p>
            <a:pPr>
              <a:buFont typeface="Wingdings" pitchFamily="2" charset="2"/>
              <a:buNone/>
            </a:pPr>
            <a:r>
              <a:rPr lang="ru-RU" i="1" dirty="0" smtClean="0">
                <a:latin typeface="Verdana" pitchFamily="34" charset="0"/>
              </a:rPr>
              <a:t>Например, часть людей не хочет производить оружие – чтобы они согласились нужно предложить им очень высокую зарплату</a:t>
            </a:r>
            <a:endParaRPr lang="ru-RU" dirty="0" smtClean="0">
              <a:latin typeface="Verdana" pitchFamily="34" charset="0"/>
            </a:endParaRPr>
          </a:p>
          <a:p>
            <a:endParaRPr lang="ru-RU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02" name="Group 2"/>
          <p:cNvGrpSpPr>
            <a:grpSpLocks/>
          </p:cNvGrpSpPr>
          <p:nvPr/>
        </p:nvGrpSpPr>
        <p:grpSpPr bwMode="auto">
          <a:xfrm>
            <a:off x="228600" y="1066800"/>
            <a:ext cx="8382000" cy="2286000"/>
            <a:chOff x="-3" y="-3"/>
            <a:chExt cx="4122" cy="1694"/>
          </a:xfrm>
        </p:grpSpPr>
        <p:grpSp>
          <p:nvGrpSpPr>
            <p:cNvPr id="204820" name="Group 3"/>
            <p:cNvGrpSpPr>
              <a:grpSpLocks/>
            </p:cNvGrpSpPr>
            <p:nvPr/>
          </p:nvGrpSpPr>
          <p:grpSpPr bwMode="auto">
            <a:xfrm>
              <a:off x="0" y="0"/>
              <a:ext cx="4116" cy="1688"/>
              <a:chOff x="0" y="0"/>
              <a:chExt cx="4116" cy="1688"/>
            </a:xfrm>
          </p:grpSpPr>
          <p:grpSp>
            <p:nvGrpSpPr>
              <p:cNvPr id="204822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1490" cy="422"/>
                <a:chOff x="0" y="0"/>
                <a:chExt cx="1490" cy="422"/>
              </a:xfrm>
            </p:grpSpPr>
            <p:sp>
              <p:nvSpPr>
                <p:cNvPr id="204880" name="Rectangle 5"/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1404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Вид продукта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ctr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81" name="Rectangle 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490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3" name="Group 7"/>
              <p:cNvGrpSpPr>
                <a:grpSpLocks/>
              </p:cNvGrpSpPr>
              <p:nvPr/>
            </p:nvGrpSpPr>
            <p:grpSpPr bwMode="auto">
              <a:xfrm>
                <a:off x="1490" y="0"/>
                <a:ext cx="2626" cy="422"/>
                <a:chOff x="1490" y="0"/>
                <a:chExt cx="2626" cy="422"/>
              </a:xfrm>
            </p:grpSpPr>
            <p:sp>
              <p:nvSpPr>
                <p:cNvPr id="204878" name="Rectangle 8"/>
                <p:cNvSpPr>
                  <a:spLocks noChangeArrowheads="1"/>
                </p:cNvSpPr>
                <p:nvPr/>
              </p:nvSpPr>
              <p:spPr bwMode="auto">
                <a:xfrm>
                  <a:off x="1533" y="0"/>
                  <a:ext cx="2540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Альтернативы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79" name="Rectangle 9"/>
                <p:cNvSpPr>
                  <a:spLocks noChangeArrowheads="1"/>
                </p:cNvSpPr>
                <p:nvPr/>
              </p:nvSpPr>
              <p:spPr bwMode="auto">
                <a:xfrm>
                  <a:off x="1490" y="0"/>
                  <a:ext cx="2626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4" name="Group 10"/>
              <p:cNvGrpSpPr>
                <a:grpSpLocks/>
              </p:cNvGrpSpPr>
              <p:nvPr/>
            </p:nvGrpSpPr>
            <p:grpSpPr bwMode="auto">
              <a:xfrm>
                <a:off x="0" y="422"/>
                <a:ext cx="1490" cy="422"/>
                <a:chOff x="0" y="422"/>
                <a:chExt cx="1490" cy="422"/>
              </a:xfrm>
            </p:grpSpPr>
            <p:sp>
              <p:nvSpPr>
                <p:cNvPr id="204876" name="Rectangle 11"/>
                <p:cNvSpPr>
                  <a:spLocks noChangeArrowheads="1"/>
                </p:cNvSpPr>
                <p:nvPr/>
              </p:nvSpPr>
              <p:spPr bwMode="auto">
                <a:xfrm>
                  <a:off x="43" y="422"/>
                  <a:ext cx="1404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lang="ru-RU" sz="1200" i="1">
                      <a:solidFill>
                        <a:srgbClr val="000000"/>
                      </a:solidFill>
                      <a:latin typeface="Tahoma" pitchFamily="34" charset="0"/>
                      <a:cs typeface="Tahoma" pitchFamily="34" charset="0"/>
                    </a:rPr>
                    <a:t> </a:t>
                  </a: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77" name="Rectangle 12"/>
                <p:cNvSpPr>
                  <a:spLocks noChangeArrowheads="1"/>
                </p:cNvSpPr>
                <p:nvPr/>
              </p:nvSpPr>
              <p:spPr bwMode="auto">
                <a:xfrm>
                  <a:off x="0" y="422"/>
                  <a:ext cx="1490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5" name="Group 13"/>
              <p:cNvGrpSpPr>
                <a:grpSpLocks/>
              </p:cNvGrpSpPr>
              <p:nvPr/>
            </p:nvGrpSpPr>
            <p:grpSpPr bwMode="auto">
              <a:xfrm>
                <a:off x="1490" y="422"/>
                <a:ext cx="596" cy="422"/>
                <a:chOff x="1490" y="422"/>
                <a:chExt cx="596" cy="422"/>
              </a:xfrm>
            </p:grpSpPr>
            <p:sp>
              <p:nvSpPr>
                <p:cNvPr id="204874" name="Rectangle 14"/>
                <p:cNvSpPr>
                  <a:spLocks noChangeArrowheads="1"/>
                </p:cNvSpPr>
                <p:nvPr/>
              </p:nvSpPr>
              <p:spPr bwMode="auto">
                <a:xfrm>
                  <a:off x="1533" y="422"/>
                  <a:ext cx="510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А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75" name="Rectangle 15"/>
                <p:cNvSpPr>
                  <a:spLocks noChangeArrowheads="1"/>
                </p:cNvSpPr>
                <p:nvPr/>
              </p:nvSpPr>
              <p:spPr bwMode="auto">
                <a:xfrm>
                  <a:off x="1490" y="422"/>
                  <a:ext cx="596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6" name="Group 16"/>
              <p:cNvGrpSpPr>
                <a:grpSpLocks/>
              </p:cNvGrpSpPr>
              <p:nvPr/>
            </p:nvGrpSpPr>
            <p:grpSpPr bwMode="auto">
              <a:xfrm>
                <a:off x="2086" y="422"/>
                <a:ext cx="514" cy="422"/>
                <a:chOff x="2086" y="422"/>
                <a:chExt cx="514" cy="422"/>
              </a:xfrm>
            </p:grpSpPr>
            <p:sp>
              <p:nvSpPr>
                <p:cNvPr id="204872" name="Rectangle 17"/>
                <p:cNvSpPr>
                  <a:spLocks noChangeArrowheads="1"/>
                </p:cNvSpPr>
                <p:nvPr/>
              </p:nvSpPr>
              <p:spPr bwMode="auto">
                <a:xfrm>
                  <a:off x="2129" y="422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В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73" name="Rectangle 18"/>
                <p:cNvSpPr>
                  <a:spLocks noChangeArrowheads="1"/>
                </p:cNvSpPr>
                <p:nvPr/>
              </p:nvSpPr>
              <p:spPr bwMode="auto">
                <a:xfrm>
                  <a:off x="2086" y="422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7" name="Group 19"/>
              <p:cNvGrpSpPr>
                <a:grpSpLocks/>
              </p:cNvGrpSpPr>
              <p:nvPr/>
            </p:nvGrpSpPr>
            <p:grpSpPr bwMode="auto">
              <a:xfrm>
                <a:off x="2600" y="422"/>
                <a:ext cx="514" cy="422"/>
                <a:chOff x="2600" y="422"/>
                <a:chExt cx="514" cy="422"/>
              </a:xfrm>
            </p:grpSpPr>
            <p:sp>
              <p:nvSpPr>
                <p:cNvPr id="204870" name="Rectangle 20"/>
                <p:cNvSpPr>
                  <a:spLocks noChangeArrowheads="1"/>
                </p:cNvSpPr>
                <p:nvPr/>
              </p:nvSpPr>
              <p:spPr bwMode="auto">
                <a:xfrm>
                  <a:off x="2643" y="422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С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71" name="Rectangle 21"/>
                <p:cNvSpPr>
                  <a:spLocks noChangeArrowheads="1"/>
                </p:cNvSpPr>
                <p:nvPr/>
              </p:nvSpPr>
              <p:spPr bwMode="auto">
                <a:xfrm>
                  <a:off x="2600" y="422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8" name="Group 22"/>
              <p:cNvGrpSpPr>
                <a:grpSpLocks/>
              </p:cNvGrpSpPr>
              <p:nvPr/>
            </p:nvGrpSpPr>
            <p:grpSpPr bwMode="auto">
              <a:xfrm>
                <a:off x="3114" y="422"/>
                <a:ext cx="514" cy="422"/>
                <a:chOff x="3114" y="422"/>
                <a:chExt cx="514" cy="422"/>
              </a:xfrm>
            </p:grpSpPr>
            <p:sp>
              <p:nvSpPr>
                <p:cNvPr id="204868" name="Rectangle 23"/>
                <p:cNvSpPr>
                  <a:spLocks noChangeArrowheads="1"/>
                </p:cNvSpPr>
                <p:nvPr/>
              </p:nvSpPr>
              <p:spPr bwMode="auto">
                <a:xfrm>
                  <a:off x="3157" y="422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Д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69" name="Rectangle 24"/>
                <p:cNvSpPr>
                  <a:spLocks noChangeArrowheads="1"/>
                </p:cNvSpPr>
                <p:nvPr/>
              </p:nvSpPr>
              <p:spPr bwMode="auto">
                <a:xfrm>
                  <a:off x="3114" y="422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29" name="Group 25"/>
              <p:cNvGrpSpPr>
                <a:grpSpLocks/>
              </p:cNvGrpSpPr>
              <p:nvPr/>
            </p:nvGrpSpPr>
            <p:grpSpPr bwMode="auto">
              <a:xfrm>
                <a:off x="3628" y="422"/>
                <a:ext cx="488" cy="422"/>
                <a:chOff x="3628" y="422"/>
                <a:chExt cx="488" cy="422"/>
              </a:xfrm>
            </p:grpSpPr>
            <p:sp>
              <p:nvSpPr>
                <p:cNvPr id="204866" name="Rectangle 26"/>
                <p:cNvSpPr>
                  <a:spLocks noChangeArrowheads="1"/>
                </p:cNvSpPr>
                <p:nvPr/>
              </p:nvSpPr>
              <p:spPr bwMode="auto">
                <a:xfrm>
                  <a:off x="3671" y="422"/>
                  <a:ext cx="402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Е</a:t>
                  </a:r>
                  <a:endParaRPr lang="ru-RU" sz="2400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67" name="Rectangle 27"/>
                <p:cNvSpPr>
                  <a:spLocks noChangeArrowheads="1"/>
                </p:cNvSpPr>
                <p:nvPr/>
              </p:nvSpPr>
              <p:spPr bwMode="auto">
                <a:xfrm>
                  <a:off x="3628" y="422"/>
                  <a:ext cx="488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0" name="Group 28"/>
              <p:cNvGrpSpPr>
                <a:grpSpLocks/>
              </p:cNvGrpSpPr>
              <p:nvPr/>
            </p:nvGrpSpPr>
            <p:grpSpPr bwMode="auto">
              <a:xfrm>
                <a:off x="0" y="844"/>
                <a:ext cx="1490" cy="422"/>
                <a:chOff x="0" y="844"/>
                <a:chExt cx="1490" cy="422"/>
              </a:xfrm>
            </p:grpSpPr>
            <p:sp>
              <p:nvSpPr>
                <p:cNvPr id="204864" name="Rectangle 29"/>
                <p:cNvSpPr>
                  <a:spLocks noChangeArrowheads="1"/>
                </p:cNvSpPr>
                <p:nvPr/>
              </p:nvSpPr>
              <p:spPr bwMode="auto">
                <a:xfrm>
                  <a:off x="43" y="844"/>
                  <a:ext cx="1404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lang="ru-RU" sz="20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Винтовки (</a:t>
                  </a:r>
                  <a:r>
                    <a:rPr lang="en-US" sz="20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Y</a:t>
                  </a:r>
                  <a:r>
                    <a:rPr lang="ru-RU" sz="20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)</a:t>
                  </a:r>
                  <a:endParaRPr lang="ru-RU" sz="20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0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65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844"/>
                  <a:ext cx="1490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1" name="Group 31"/>
              <p:cNvGrpSpPr>
                <a:grpSpLocks/>
              </p:cNvGrpSpPr>
              <p:nvPr/>
            </p:nvGrpSpPr>
            <p:grpSpPr bwMode="auto">
              <a:xfrm>
                <a:off x="1490" y="844"/>
                <a:ext cx="596" cy="422"/>
                <a:chOff x="1490" y="844"/>
                <a:chExt cx="596" cy="422"/>
              </a:xfrm>
            </p:grpSpPr>
            <p:sp>
              <p:nvSpPr>
                <p:cNvPr id="204862" name="Rectangle 32"/>
                <p:cNvSpPr>
                  <a:spLocks noChangeArrowheads="1"/>
                </p:cNvSpPr>
                <p:nvPr/>
              </p:nvSpPr>
              <p:spPr bwMode="auto">
                <a:xfrm>
                  <a:off x="1533" y="844"/>
                  <a:ext cx="510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63" name="Rectangle 33"/>
                <p:cNvSpPr>
                  <a:spLocks noChangeArrowheads="1"/>
                </p:cNvSpPr>
                <p:nvPr/>
              </p:nvSpPr>
              <p:spPr bwMode="auto">
                <a:xfrm>
                  <a:off x="1490" y="844"/>
                  <a:ext cx="596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2" name="Group 34"/>
              <p:cNvGrpSpPr>
                <a:grpSpLocks/>
              </p:cNvGrpSpPr>
              <p:nvPr/>
            </p:nvGrpSpPr>
            <p:grpSpPr bwMode="auto">
              <a:xfrm>
                <a:off x="2086" y="844"/>
                <a:ext cx="514" cy="422"/>
                <a:chOff x="2086" y="844"/>
                <a:chExt cx="514" cy="422"/>
              </a:xfrm>
            </p:grpSpPr>
            <p:sp>
              <p:nvSpPr>
                <p:cNvPr id="204860" name="Rectangle 35"/>
                <p:cNvSpPr>
                  <a:spLocks noChangeArrowheads="1"/>
                </p:cNvSpPr>
                <p:nvPr/>
              </p:nvSpPr>
              <p:spPr bwMode="auto">
                <a:xfrm>
                  <a:off x="2129" y="844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1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61" name="Rectangle 36"/>
                <p:cNvSpPr>
                  <a:spLocks noChangeArrowheads="1"/>
                </p:cNvSpPr>
                <p:nvPr/>
              </p:nvSpPr>
              <p:spPr bwMode="auto">
                <a:xfrm>
                  <a:off x="2086" y="844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3" name="Group 37"/>
              <p:cNvGrpSpPr>
                <a:grpSpLocks/>
              </p:cNvGrpSpPr>
              <p:nvPr/>
            </p:nvGrpSpPr>
            <p:grpSpPr bwMode="auto">
              <a:xfrm>
                <a:off x="2600" y="844"/>
                <a:ext cx="514" cy="422"/>
                <a:chOff x="2600" y="844"/>
                <a:chExt cx="514" cy="422"/>
              </a:xfrm>
            </p:grpSpPr>
            <p:sp>
              <p:nvSpPr>
                <p:cNvPr id="204858" name="Rectangle 38"/>
                <p:cNvSpPr>
                  <a:spLocks noChangeArrowheads="1"/>
                </p:cNvSpPr>
                <p:nvPr/>
              </p:nvSpPr>
              <p:spPr bwMode="auto">
                <a:xfrm>
                  <a:off x="2643" y="844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2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59" name="Rectangle 39"/>
                <p:cNvSpPr>
                  <a:spLocks noChangeArrowheads="1"/>
                </p:cNvSpPr>
                <p:nvPr/>
              </p:nvSpPr>
              <p:spPr bwMode="auto">
                <a:xfrm>
                  <a:off x="2600" y="844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4" name="Group 40"/>
              <p:cNvGrpSpPr>
                <a:grpSpLocks/>
              </p:cNvGrpSpPr>
              <p:nvPr/>
            </p:nvGrpSpPr>
            <p:grpSpPr bwMode="auto">
              <a:xfrm>
                <a:off x="3114" y="844"/>
                <a:ext cx="514" cy="422"/>
                <a:chOff x="3114" y="844"/>
                <a:chExt cx="514" cy="422"/>
              </a:xfrm>
            </p:grpSpPr>
            <p:sp>
              <p:nvSpPr>
                <p:cNvPr id="204856" name="Rectangle 41"/>
                <p:cNvSpPr>
                  <a:spLocks noChangeArrowheads="1"/>
                </p:cNvSpPr>
                <p:nvPr/>
              </p:nvSpPr>
              <p:spPr bwMode="auto">
                <a:xfrm>
                  <a:off x="3157" y="844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3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57" name="Rectangle 42"/>
                <p:cNvSpPr>
                  <a:spLocks noChangeArrowheads="1"/>
                </p:cNvSpPr>
                <p:nvPr/>
              </p:nvSpPr>
              <p:spPr bwMode="auto">
                <a:xfrm>
                  <a:off x="3114" y="844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5" name="Group 43"/>
              <p:cNvGrpSpPr>
                <a:grpSpLocks/>
              </p:cNvGrpSpPr>
              <p:nvPr/>
            </p:nvGrpSpPr>
            <p:grpSpPr bwMode="auto">
              <a:xfrm>
                <a:off x="3628" y="844"/>
                <a:ext cx="488" cy="422"/>
                <a:chOff x="3628" y="844"/>
                <a:chExt cx="488" cy="422"/>
              </a:xfrm>
            </p:grpSpPr>
            <p:sp>
              <p:nvSpPr>
                <p:cNvPr id="204854" name="Rectangle 44"/>
                <p:cNvSpPr>
                  <a:spLocks noChangeArrowheads="1"/>
                </p:cNvSpPr>
                <p:nvPr/>
              </p:nvSpPr>
              <p:spPr bwMode="auto">
                <a:xfrm>
                  <a:off x="3671" y="844"/>
                  <a:ext cx="402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4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55" name="Rectangle 45"/>
                <p:cNvSpPr>
                  <a:spLocks noChangeArrowheads="1"/>
                </p:cNvSpPr>
                <p:nvPr/>
              </p:nvSpPr>
              <p:spPr bwMode="auto">
                <a:xfrm>
                  <a:off x="3628" y="844"/>
                  <a:ext cx="488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6" name="Group 46"/>
              <p:cNvGrpSpPr>
                <a:grpSpLocks/>
              </p:cNvGrpSpPr>
              <p:nvPr/>
            </p:nvGrpSpPr>
            <p:grpSpPr bwMode="auto">
              <a:xfrm>
                <a:off x="0" y="1266"/>
                <a:ext cx="1490" cy="422"/>
                <a:chOff x="0" y="1266"/>
                <a:chExt cx="1490" cy="422"/>
              </a:xfrm>
            </p:grpSpPr>
            <p:sp>
              <p:nvSpPr>
                <p:cNvPr id="204852" name="Rectangle 47"/>
                <p:cNvSpPr>
                  <a:spLocks noChangeArrowheads="1"/>
                </p:cNvSpPr>
                <p:nvPr/>
              </p:nvSpPr>
              <p:spPr bwMode="auto">
                <a:xfrm>
                  <a:off x="43" y="1266"/>
                  <a:ext cx="1404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just"/>
                  <a:r>
                    <a:rPr lang="ru-RU" sz="20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Кастрюли (</a:t>
                  </a:r>
                  <a:r>
                    <a:rPr lang="en-US" sz="20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X)</a:t>
                  </a:r>
                  <a:endParaRPr lang="ru-RU" sz="20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0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53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1266"/>
                  <a:ext cx="1490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7" name="Group 49"/>
              <p:cNvGrpSpPr>
                <a:grpSpLocks/>
              </p:cNvGrpSpPr>
              <p:nvPr/>
            </p:nvGrpSpPr>
            <p:grpSpPr bwMode="auto">
              <a:xfrm>
                <a:off x="1490" y="1266"/>
                <a:ext cx="596" cy="422"/>
                <a:chOff x="1490" y="1266"/>
                <a:chExt cx="596" cy="422"/>
              </a:xfrm>
            </p:grpSpPr>
            <p:sp>
              <p:nvSpPr>
                <p:cNvPr id="204850" name="Rectangle 50"/>
                <p:cNvSpPr>
                  <a:spLocks noChangeArrowheads="1"/>
                </p:cNvSpPr>
                <p:nvPr/>
              </p:nvSpPr>
              <p:spPr bwMode="auto">
                <a:xfrm>
                  <a:off x="1533" y="1266"/>
                  <a:ext cx="510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10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51" name="Rectangle 51"/>
                <p:cNvSpPr>
                  <a:spLocks noChangeArrowheads="1"/>
                </p:cNvSpPr>
                <p:nvPr/>
              </p:nvSpPr>
              <p:spPr bwMode="auto">
                <a:xfrm>
                  <a:off x="1490" y="1266"/>
                  <a:ext cx="596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8" name="Group 52"/>
              <p:cNvGrpSpPr>
                <a:grpSpLocks/>
              </p:cNvGrpSpPr>
              <p:nvPr/>
            </p:nvGrpSpPr>
            <p:grpSpPr bwMode="auto">
              <a:xfrm>
                <a:off x="2086" y="1266"/>
                <a:ext cx="514" cy="422"/>
                <a:chOff x="2086" y="1266"/>
                <a:chExt cx="514" cy="422"/>
              </a:xfrm>
            </p:grpSpPr>
            <p:sp>
              <p:nvSpPr>
                <p:cNvPr id="204848" name="Rectangle 53"/>
                <p:cNvSpPr>
                  <a:spLocks noChangeArrowheads="1"/>
                </p:cNvSpPr>
                <p:nvPr/>
              </p:nvSpPr>
              <p:spPr bwMode="auto">
                <a:xfrm>
                  <a:off x="2129" y="1266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9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49" name="Rectangle 54"/>
                <p:cNvSpPr>
                  <a:spLocks noChangeArrowheads="1"/>
                </p:cNvSpPr>
                <p:nvPr/>
              </p:nvSpPr>
              <p:spPr bwMode="auto">
                <a:xfrm>
                  <a:off x="2086" y="1266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39" name="Group 55"/>
              <p:cNvGrpSpPr>
                <a:grpSpLocks/>
              </p:cNvGrpSpPr>
              <p:nvPr/>
            </p:nvGrpSpPr>
            <p:grpSpPr bwMode="auto">
              <a:xfrm>
                <a:off x="2600" y="1266"/>
                <a:ext cx="514" cy="422"/>
                <a:chOff x="2600" y="1266"/>
                <a:chExt cx="514" cy="422"/>
              </a:xfrm>
            </p:grpSpPr>
            <p:sp>
              <p:nvSpPr>
                <p:cNvPr id="204846" name="Rectangle 56"/>
                <p:cNvSpPr>
                  <a:spLocks noChangeArrowheads="1"/>
                </p:cNvSpPr>
                <p:nvPr/>
              </p:nvSpPr>
              <p:spPr bwMode="auto">
                <a:xfrm>
                  <a:off x="2643" y="1266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7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47" name="Rectangle 57"/>
                <p:cNvSpPr>
                  <a:spLocks noChangeArrowheads="1"/>
                </p:cNvSpPr>
                <p:nvPr/>
              </p:nvSpPr>
              <p:spPr bwMode="auto">
                <a:xfrm>
                  <a:off x="2600" y="1266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40" name="Group 58"/>
              <p:cNvGrpSpPr>
                <a:grpSpLocks/>
              </p:cNvGrpSpPr>
              <p:nvPr/>
            </p:nvGrpSpPr>
            <p:grpSpPr bwMode="auto">
              <a:xfrm>
                <a:off x="3114" y="1266"/>
                <a:ext cx="514" cy="422"/>
                <a:chOff x="3114" y="1266"/>
                <a:chExt cx="514" cy="422"/>
              </a:xfrm>
            </p:grpSpPr>
            <p:sp>
              <p:nvSpPr>
                <p:cNvPr id="204844" name="Rectangle 59"/>
                <p:cNvSpPr>
                  <a:spLocks noChangeArrowheads="1"/>
                </p:cNvSpPr>
                <p:nvPr/>
              </p:nvSpPr>
              <p:spPr bwMode="auto">
                <a:xfrm>
                  <a:off x="3157" y="1266"/>
                  <a:ext cx="428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4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 b="1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45" name="Rectangle 60"/>
                <p:cNvSpPr>
                  <a:spLocks noChangeArrowheads="1"/>
                </p:cNvSpPr>
                <p:nvPr/>
              </p:nvSpPr>
              <p:spPr bwMode="auto">
                <a:xfrm>
                  <a:off x="3114" y="1266"/>
                  <a:ext cx="514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  <p:grpSp>
            <p:nvGrpSpPr>
              <p:cNvPr id="204841" name="Group 61"/>
              <p:cNvGrpSpPr>
                <a:grpSpLocks/>
              </p:cNvGrpSpPr>
              <p:nvPr/>
            </p:nvGrpSpPr>
            <p:grpSpPr bwMode="auto">
              <a:xfrm>
                <a:off x="3628" y="1266"/>
                <a:ext cx="488" cy="422"/>
                <a:chOff x="3628" y="1266"/>
                <a:chExt cx="488" cy="422"/>
              </a:xfrm>
            </p:grpSpPr>
            <p:sp>
              <p:nvSpPr>
                <p:cNvPr id="204842" name="Rectangle 62"/>
                <p:cNvSpPr>
                  <a:spLocks noChangeArrowheads="1"/>
                </p:cNvSpPr>
                <p:nvPr/>
              </p:nvSpPr>
              <p:spPr bwMode="auto">
                <a:xfrm>
                  <a:off x="3671" y="1266"/>
                  <a:ext cx="402" cy="422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pPr algn="ctr"/>
                  <a:r>
                    <a:rPr lang="ru-RU" sz="2400" b="1">
                      <a:solidFill>
                        <a:schemeClr val="tx1"/>
                      </a:solidFill>
                      <a:latin typeface="Times New Roman" pitchFamily="18" charset="0"/>
                      <a:cs typeface="Times New Roman" pitchFamily="18" charset="0"/>
                    </a:rPr>
                    <a:t>0</a:t>
                  </a:r>
                  <a:endParaRPr lang="ru-RU" sz="2400" b="1" i="1">
                    <a:solidFill>
                      <a:srgbClr val="000000"/>
                    </a:solidFill>
                    <a:latin typeface="Tahoma" pitchFamily="34" charset="0"/>
                    <a:cs typeface="Tahoma" pitchFamily="34" charset="0"/>
                  </a:endParaRPr>
                </a:p>
                <a:p>
                  <a:pPr algn="just" eaLnBrk="0" hangingPunct="0"/>
                  <a:endParaRPr lang="ru-RU" sz="2400">
                    <a:solidFill>
                      <a:schemeClr val="tx1"/>
                    </a:solidFill>
                    <a:latin typeface="Times New Roman" pitchFamily="18" charset="0"/>
                    <a:cs typeface="Tahoma" pitchFamily="34" charset="0"/>
                  </a:endParaRPr>
                </a:p>
              </p:txBody>
            </p:sp>
            <p:sp>
              <p:nvSpPr>
                <p:cNvPr id="204843" name="Rectangle 63"/>
                <p:cNvSpPr>
                  <a:spLocks noChangeArrowheads="1"/>
                </p:cNvSpPr>
                <p:nvPr/>
              </p:nvSpPr>
              <p:spPr bwMode="auto">
                <a:xfrm>
                  <a:off x="3628" y="1266"/>
                  <a:ext cx="488" cy="422"/>
                </a:xfrm>
                <a:prstGeom prst="rect">
                  <a:avLst/>
                </a:prstGeom>
                <a:noFill/>
                <a:ln w="38100">
                  <a:solidFill>
                    <a:srgbClr val="A0A0A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be-BY"/>
                </a:p>
              </p:txBody>
            </p:sp>
          </p:grpSp>
        </p:grpSp>
        <p:sp>
          <p:nvSpPr>
            <p:cNvPr id="204821" name="Rectangle 64"/>
            <p:cNvSpPr>
              <a:spLocks noChangeArrowheads="1"/>
            </p:cNvSpPr>
            <p:nvPr/>
          </p:nvSpPr>
          <p:spPr bwMode="auto">
            <a:xfrm>
              <a:off x="-3" y="-3"/>
              <a:ext cx="4122" cy="1694"/>
            </a:xfrm>
            <a:prstGeom prst="rect">
              <a:avLst/>
            </a:prstGeom>
            <a:noFill/>
            <a:ln w="38100">
              <a:solidFill>
                <a:srgbClr val="A0A0A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66" name="Заголовок 65"/>
          <p:cNvSpPr>
            <a:spLocks noGrp="1"/>
          </p:cNvSpPr>
          <p:nvPr>
            <p:ph type="title"/>
          </p:nvPr>
        </p:nvSpPr>
        <p:spPr>
          <a:xfrm>
            <a:off x="685800" y="381000"/>
            <a:ext cx="7467600" cy="6397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600" b="1" cap="none" smtClean="0">
                <a:solidFill>
                  <a:srgbClr val="E75C01"/>
                </a:solidFill>
                <a:latin typeface="Verdana" pitchFamily="34" charset="0"/>
              </a:rPr>
              <a:t>РАСЧЕТ АЛЬТЕРНАТИВНЫХ ИЗДЕРЖЕК</a:t>
            </a:r>
          </a:p>
        </p:txBody>
      </p:sp>
      <p:graphicFrame>
        <p:nvGraphicFramePr>
          <p:cNvPr id="67" name="Таблица 66"/>
          <p:cNvGraphicFramePr>
            <a:graphicFrameLocks noGrp="1"/>
          </p:cNvGraphicFramePr>
          <p:nvPr/>
        </p:nvGraphicFramePr>
        <p:xfrm>
          <a:off x="228600" y="3505200"/>
          <a:ext cx="8458200" cy="1005840"/>
        </p:xfrm>
        <a:graphic>
          <a:graphicData uri="http://schemas.openxmlformats.org/drawingml/2006/table">
            <a:tbl>
              <a:tblPr/>
              <a:tblGrid>
                <a:gridCol w="3025775"/>
                <a:gridCol w="1165225"/>
                <a:gridCol w="1163638"/>
                <a:gridCol w="1008062"/>
                <a:gridCol w="1009650"/>
                <a:gridCol w="1085850"/>
              </a:tblGrid>
              <a:tr h="838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Вместо кастрюль делаем винтовки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(10-9)/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(1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0)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=1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(9-7)/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1)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=2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(7-4)/ (3-2)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=3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(4-0)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/ (4-3) = 4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04801" name="Object 1"/>
          <p:cNvGraphicFramePr>
            <a:graphicFrameLocks noChangeAspect="1"/>
          </p:cNvGraphicFramePr>
          <p:nvPr/>
        </p:nvGraphicFramePr>
        <p:xfrm>
          <a:off x="152400" y="4724400"/>
          <a:ext cx="8231188" cy="1905000"/>
        </p:xfrm>
        <a:graphic>
          <a:graphicData uri="http://schemas.openxmlformats.org/presentationml/2006/ole">
            <p:oleObj spid="_x0000_s204801" name="Формула" r:id="rId3" imgW="1866600" imgH="4316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649" name="Group 2"/>
          <p:cNvGrpSpPr>
            <a:grpSpLocks/>
          </p:cNvGrpSpPr>
          <p:nvPr/>
        </p:nvGrpSpPr>
        <p:grpSpPr bwMode="auto">
          <a:xfrm>
            <a:off x="152400" y="1447800"/>
            <a:ext cx="7050088" cy="4706938"/>
            <a:chOff x="83" y="4024"/>
            <a:chExt cx="9178" cy="2753"/>
          </a:xfrm>
        </p:grpSpPr>
        <p:sp>
          <p:nvSpPr>
            <p:cNvPr id="155653" name="Line 3"/>
            <p:cNvSpPr>
              <a:spLocks noChangeShapeType="1"/>
            </p:cNvSpPr>
            <p:nvPr/>
          </p:nvSpPr>
          <p:spPr bwMode="auto">
            <a:xfrm>
              <a:off x="2301" y="6184"/>
              <a:ext cx="2640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4" name="Line 4"/>
            <p:cNvSpPr>
              <a:spLocks noChangeShapeType="1"/>
            </p:cNvSpPr>
            <p:nvPr/>
          </p:nvSpPr>
          <p:spPr bwMode="auto">
            <a:xfrm flipV="1">
              <a:off x="2301" y="4024"/>
              <a:ext cx="0" cy="216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5" name="Line 5"/>
            <p:cNvSpPr>
              <a:spLocks noChangeShapeType="1"/>
            </p:cNvSpPr>
            <p:nvPr/>
          </p:nvSpPr>
          <p:spPr bwMode="auto">
            <a:xfrm>
              <a:off x="6621" y="6184"/>
              <a:ext cx="2640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6" name="Line 6"/>
            <p:cNvSpPr>
              <a:spLocks noChangeShapeType="1"/>
            </p:cNvSpPr>
            <p:nvPr/>
          </p:nvSpPr>
          <p:spPr bwMode="auto">
            <a:xfrm flipV="1">
              <a:off x="6621" y="4024"/>
              <a:ext cx="0" cy="216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7" name="Arc 7"/>
            <p:cNvSpPr>
              <a:spLocks/>
            </p:cNvSpPr>
            <p:nvPr/>
          </p:nvSpPr>
          <p:spPr bwMode="auto">
            <a:xfrm>
              <a:off x="2301" y="4864"/>
              <a:ext cx="1200" cy="1320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5 h 21600"/>
                <a:gd name="T4" fmla="*/ 0 w 21600"/>
                <a:gd name="T5" fmla="*/ 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8" name="Arc 8"/>
            <p:cNvSpPr>
              <a:spLocks/>
            </p:cNvSpPr>
            <p:nvPr/>
          </p:nvSpPr>
          <p:spPr bwMode="auto">
            <a:xfrm>
              <a:off x="6621" y="4864"/>
              <a:ext cx="1200" cy="1320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5 h 21600"/>
                <a:gd name="T4" fmla="*/ 0 w 21600"/>
                <a:gd name="T5" fmla="*/ 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59" name="Arc 9"/>
            <p:cNvSpPr>
              <a:spLocks/>
            </p:cNvSpPr>
            <p:nvPr/>
          </p:nvSpPr>
          <p:spPr bwMode="auto">
            <a:xfrm>
              <a:off x="2301" y="4864"/>
              <a:ext cx="2280" cy="1320"/>
            </a:xfrm>
            <a:custGeom>
              <a:avLst/>
              <a:gdLst>
                <a:gd name="T0" fmla="*/ 0 w 21600"/>
                <a:gd name="T1" fmla="*/ 0 h 21600"/>
                <a:gd name="T2" fmla="*/ 25 w 21600"/>
                <a:gd name="T3" fmla="*/ 5 h 21600"/>
                <a:gd name="T4" fmla="*/ 0 w 21600"/>
                <a:gd name="T5" fmla="*/ 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60" name="Arc 10"/>
            <p:cNvSpPr>
              <a:spLocks/>
            </p:cNvSpPr>
            <p:nvPr/>
          </p:nvSpPr>
          <p:spPr bwMode="auto">
            <a:xfrm>
              <a:off x="6621" y="4264"/>
              <a:ext cx="1200" cy="1920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15 h 21600"/>
                <a:gd name="T4" fmla="*/ 0 w 21600"/>
                <a:gd name="T5" fmla="*/ 15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155661" name="Text Box 11"/>
            <p:cNvSpPr txBox="1">
              <a:spLocks noChangeArrowheads="1"/>
            </p:cNvSpPr>
            <p:nvPr/>
          </p:nvSpPr>
          <p:spPr bwMode="auto">
            <a:xfrm>
              <a:off x="3753" y="6297"/>
              <a:ext cx="2400" cy="48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600">
                  <a:solidFill>
                    <a:schemeClr val="tx1"/>
                  </a:solidFill>
                  <a:latin typeface="Times New Roman" pitchFamily="18" charset="0"/>
                </a:rPr>
                <a:t>БЛАГО 2</a:t>
              </a:r>
            </a:p>
          </p:txBody>
        </p:sp>
        <p:sp>
          <p:nvSpPr>
            <p:cNvPr id="155662" name="Text Box 13"/>
            <p:cNvSpPr txBox="1">
              <a:spLocks noChangeArrowheads="1"/>
            </p:cNvSpPr>
            <p:nvPr/>
          </p:nvSpPr>
          <p:spPr bwMode="auto">
            <a:xfrm>
              <a:off x="83" y="4024"/>
              <a:ext cx="2098" cy="84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ru-RU" sz="1600">
                  <a:solidFill>
                    <a:schemeClr val="tx1"/>
                  </a:solidFill>
                  <a:latin typeface="Times New Roman" pitchFamily="18" charset="0"/>
                </a:rPr>
                <a:t>БЛАГО 1</a:t>
              </a:r>
            </a:p>
          </p:txBody>
        </p:sp>
        <p:sp>
          <p:nvSpPr>
            <p:cNvPr id="155663" name="Text Box 15"/>
            <p:cNvSpPr txBox="1">
              <a:spLocks noChangeArrowheads="1"/>
            </p:cNvSpPr>
            <p:nvPr/>
          </p:nvSpPr>
          <p:spPr bwMode="auto">
            <a:xfrm>
              <a:off x="3381" y="4024"/>
              <a:ext cx="720" cy="48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4000">
                  <a:solidFill>
                    <a:schemeClr val="tx1"/>
                  </a:solidFill>
                  <a:latin typeface="Times New Roman" pitchFamily="18" charset="0"/>
                </a:rPr>
                <a:t>а</a:t>
              </a:r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8061" y="4024"/>
              <a:ext cx="720" cy="48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4000">
                  <a:solidFill>
                    <a:schemeClr val="tx1"/>
                  </a:solidFill>
                  <a:latin typeface="Times New Roman" pitchFamily="18" charset="0"/>
                </a:rPr>
                <a:t>б</a:t>
              </a:r>
            </a:p>
          </p:txBody>
        </p:sp>
      </p:grpSp>
      <p:sp>
        <p:nvSpPr>
          <p:cNvPr id="17" name="Заголовок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0772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700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ИЗМЕНЕНИЕ ТЕХНОЛОГИЙ ПРОИЗВОДСТВА ТОЛЬКО 1 БЛАГА</a:t>
            </a:r>
          </a:p>
        </p:txBody>
      </p:sp>
      <p:sp>
        <p:nvSpPr>
          <p:cNvPr id="155651" name="Text Box 13"/>
          <p:cNvSpPr txBox="1">
            <a:spLocks noChangeArrowheads="1"/>
          </p:cNvSpPr>
          <p:nvPr/>
        </p:nvSpPr>
        <p:spPr bwMode="auto">
          <a:xfrm>
            <a:off x="3429000" y="1524000"/>
            <a:ext cx="1611313" cy="1436688"/>
          </a:xfrm>
          <a:prstGeom prst="rect">
            <a:avLst/>
          </a:prstGeom>
          <a:solidFill>
            <a:srgbClr val="FFFFFF"/>
          </a:solidFill>
          <a:ln w="50800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r>
              <a:rPr lang="ru-RU" sz="1600">
                <a:solidFill>
                  <a:schemeClr val="tx1"/>
                </a:solidFill>
                <a:latin typeface="Times New Roman" pitchFamily="18" charset="0"/>
              </a:rPr>
              <a:t>БЛАГО 1</a:t>
            </a:r>
          </a:p>
        </p:txBody>
      </p:sp>
      <p:sp>
        <p:nvSpPr>
          <p:cNvPr id="155652" name="Text Box 11"/>
          <p:cNvSpPr txBox="1">
            <a:spLocks noChangeArrowheads="1"/>
          </p:cNvSpPr>
          <p:nvPr/>
        </p:nvSpPr>
        <p:spPr bwMode="auto">
          <a:xfrm>
            <a:off x="5867400" y="5334000"/>
            <a:ext cx="1843088" cy="820738"/>
          </a:xfrm>
          <a:prstGeom prst="rect">
            <a:avLst/>
          </a:prstGeom>
          <a:solidFill>
            <a:srgbClr val="FFFFFF"/>
          </a:solidFill>
          <a:ln w="50800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ru-RU" sz="1600">
                <a:solidFill>
                  <a:schemeClr val="tx1"/>
                </a:solidFill>
                <a:latin typeface="Times New Roman" pitchFamily="18" charset="0"/>
              </a:rPr>
              <a:t>БЛАГО 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7" name="Picture 2" descr="Картинки по запросу альтернативные издержки формул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49413"/>
            <a:ext cx="7404100" cy="497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b="1" cap="none" smtClean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АЛЬТЕРНАТИВНЫЕ ИЗДЕРЖКИ НА ГРАФИКЕ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828800"/>
            <a:ext cx="8229600" cy="4873625"/>
          </a:xfrm>
        </p:spPr>
        <p:txBody>
          <a:bodyPr/>
          <a:lstStyle/>
          <a:p>
            <a:r>
              <a:rPr lang="ru-RU" sz="2800" b="1" smtClean="0">
                <a:latin typeface="Verdana" pitchFamily="34" charset="0"/>
              </a:rPr>
              <a:t>Производство</a:t>
            </a:r>
            <a:r>
              <a:rPr lang="ru-RU" sz="2800" smtClean="0">
                <a:latin typeface="Verdana" pitchFamily="34" charset="0"/>
              </a:rPr>
              <a:t> – процесс преобразования факторов производства в экономические блага</a:t>
            </a:r>
          </a:p>
          <a:p>
            <a:r>
              <a:rPr lang="ru-RU" sz="2800" b="1" smtClean="0">
                <a:latin typeface="Verdana" pitchFamily="34" charset="0"/>
              </a:rPr>
              <a:t>Воспроизводство</a:t>
            </a:r>
            <a:r>
              <a:rPr lang="ru-RU" sz="2800" smtClean="0">
                <a:latin typeface="Verdana" pitchFamily="34" charset="0"/>
              </a:rPr>
              <a:t> – постоянно повторяющийся процесс производства. Делится на: </a:t>
            </a:r>
          </a:p>
          <a:p>
            <a:pPr>
              <a:buFontTx/>
              <a:buChar char="-"/>
            </a:pPr>
            <a:r>
              <a:rPr lang="ru-RU" sz="2800" smtClean="0">
                <a:latin typeface="Verdana" pitchFamily="34" charset="0"/>
              </a:rPr>
              <a:t>сужающееся, </a:t>
            </a:r>
          </a:p>
          <a:p>
            <a:pPr>
              <a:buFontTx/>
              <a:buChar char="-"/>
            </a:pPr>
            <a:r>
              <a:rPr lang="ru-RU" sz="2800" smtClean="0">
                <a:latin typeface="Verdana" pitchFamily="34" charset="0"/>
              </a:rPr>
              <a:t>простое, </a:t>
            </a:r>
          </a:p>
          <a:p>
            <a:pPr>
              <a:buFontTx/>
              <a:buChar char="-"/>
            </a:pPr>
            <a:r>
              <a:rPr lang="ru-RU" sz="2800" smtClean="0">
                <a:latin typeface="Verdana" pitchFamily="34" charset="0"/>
              </a:rPr>
              <a:t>расширяющееся.</a:t>
            </a:r>
            <a:endParaRPr lang="ru-RU" sz="3200" smtClean="0"/>
          </a:p>
        </p:txBody>
      </p:sp>
      <p:sp>
        <p:nvSpPr>
          <p:cNvPr id="207873" name="Rectangle 2"/>
          <p:cNvSpPr>
            <a:spLocks noGrp="1"/>
          </p:cNvSpPr>
          <p:nvPr>
            <p:ph type="subTitle" idx="4294967295"/>
          </p:nvPr>
        </p:nvSpPr>
        <p:spPr>
          <a:xfrm>
            <a:off x="0" y="76200"/>
            <a:ext cx="8458200" cy="1752600"/>
          </a:xfrm>
        </p:spPr>
        <p:txBody>
          <a:bodyPr/>
          <a:lstStyle/>
          <a:p>
            <a:pPr marL="0" indent="0" algn="ctr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800" b="1" smtClean="0">
                <a:solidFill>
                  <a:srgbClr val="FF3300"/>
                </a:solidFill>
                <a:latin typeface="Verdana" pitchFamily="34" charset="0"/>
              </a:rPr>
              <a:t>Вопрос 6. </a:t>
            </a:r>
            <a:r>
              <a:rPr lang="ru-RU" sz="2800" b="1" smtClean="0">
                <a:solidFill>
                  <a:srgbClr val="005DA2"/>
                </a:solidFill>
                <a:latin typeface="Verdana" pitchFamily="34" charset="0"/>
              </a:rPr>
              <a:t>Производство, воспроизводство и экономический рост. </a:t>
            </a:r>
            <a:r>
              <a:rPr lang="ru-RU" sz="3100" b="1" smtClean="0">
                <a:solidFill>
                  <a:srgbClr val="005DA2"/>
                </a:solidFill>
                <a:latin typeface="Arial" charset="0"/>
              </a:rPr>
              <a:t>Факторы экономического роста.</a:t>
            </a:r>
            <a:r>
              <a:rPr lang="ru-RU" sz="3100" smtClean="0">
                <a:latin typeface="Arial" charset="0"/>
              </a:rPr>
              <a:t> </a:t>
            </a:r>
            <a:r>
              <a:rPr lang="ru-RU" sz="2800" b="1" smtClean="0">
                <a:solidFill>
                  <a:srgbClr val="005DA2"/>
                </a:solidFill>
                <a:latin typeface="Verdana" pitchFamily="34" charset="0"/>
              </a:rPr>
              <a:t>Экономическая эффективность.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/>
          </p:cNvSpPr>
          <p:nvPr>
            <p:ph type="title"/>
          </p:nvPr>
        </p:nvSpPr>
        <p:spPr bwMode="auto">
          <a:xfrm>
            <a:off x="914400" y="304800"/>
            <a:ext cx="7467600" cy="11430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r"/>
            <a:r>
              <a:rPr lang="ru-RU" sz="3800" b="1" cap="none" smtClean="0">
                <a:solidFill>
                  <a:srgbClr val="005DA2"/>
                </a:solidFill>
                <a:latin typeface="Verdana" pitchFamily="34" charset="0"/>
              </a:rPr>
              <a:t>Факторы экономического роста</a:t>
            </a:r>
            <a:endParaRPr lang="be-BY" sz="3800" b="1" cap="none" smtClean="0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219139" name="Rectangle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sz="2800" b="1" smtClean="0">
                <a:latin typeface="Verdana" pitchFamily="34" charset="0"/>
              </a:rPr>
              <a:t>Экономический рост </a:t>
            </a:r>
            <a:r>
              <a:rPr lang="ru-RU" sz="2800" smtClean="0">
                <a:latin typeface="Verdana" pitchFamily="34" charset="0"/>
              </a:rPr>
              <a:t>– качественный и количественный рост производства, то есть увеличение национального продукта. Может быть:</a:t>
            </a:r>
          </a:p>
          <a:p>
            <a:pPr>
              <a:buFont typeface="Wingdings" pitchFamily="2" charset="2"/>
              <a:buNone/>
            </a:pPr>
            <a:r>
              <a:rPr lang="ru-RU" sz="2800" smtClean="0">
                <a:latin typeface="Verdana" pitchFamily="34" charset="0"/>
              </a:rPr>
              <a:t>- </a:t>
            </a:r>
            <a:r>
              <a:rPr lang="ru-RU" sz="2800" u="sng" smtClean="0">
                <a:latin typeface="Verdana" pitchFamily="34" charset="0"/>
              </a:rPr>
              <a:t>экстенсивным </a:t>
            </a:r>
            <a:r>
              <a:rPr lang="ru-RU" sz="2800" smtClean="0">
                <a:latin typeface="Verdana" pitchFamily="34" charset="0"/>
              </a:rPr>
              <a:t> (за счет роста количества факторов)</a:t>
            </a:r>
          </a:p>
          <a:p>
            <a:pPr>
              <a:buFont typeface="Wingdings" pitchFamily="2" charset="2"/>
              <a:buNone/>
            </a:pPr>
            <a:r>
              <a:rPr lang="ru-RU" sz="2800" smtClean="0">
                <a:latin typeface="Verdana" pitchFamily="34" charset="0"/>
              </a:rPr>
              <a:t>- </a:t>
            </a:r>
            <a:r>
              <a:rPr lang="ru-RU" sz="2800" u="sng" smtClean="0">
                <a:latin typeface="Verdana" pitchFamily="34" charset="0"/>
              </a:rPr>
              <a:t>интенсивным</a:t>
            </a:r>
            <a:r>
              <a:rPr lang="ru-RU" sz="2800" smtClean="0">
                <a:latin typeface="Verdana" pitchFamily="34" charset="0"/>
              </a:rPr>
              <a:t> (за счет улучшения технологий)</a:t>
            </a:r>
          </a:p>
          <a:p>
            <a:endParaRPr lang="be-BY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sz="quarter" idx="1"/>
          </p:nvPr>
        </p:nvSpPr>
        <p:spPr>
          <a:xfrm>
            <a:off x="1600200" y="304800"/>
            <a:ext cx="6934200" cy="2590800"/>
          </a:xfrm>
        </p:spPr>
        <p:txBody>
          <a:bodyPr>
            <a:normAutofit fontScale="90000" lnSpcReduction="20000"/>
          </a:bodyPr>
          <a:lstStyle/>
          <a:p>
            <a:pPr>
              <a:defRPr/>
            </a:pPr>
            <a:r>
              <a:rPr lang="ru-RU" b="1" dirty="0" smtClean="0"/>
              <a:t>Люди повысили квалификацию</a:t>
            </a:r>
            <a:endParaRPr lang="en-US" b="1" dirty="0" smtClean="0"/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ru-RU" b="1" dirty="0" smtClean="0"/>
              <a:t>Нашли новое месторождение нефти</a:t>
            </a:r>
            <a:endParaRPr lang="en-US" b="1" dirty="0" smtClean="0"/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ru-RU" b="1" dirty="0" smtClean="0"/>
              <a:t>Приехал миллион мигрантов</a:t>
            </a:r>
            <a:endParaRPr lang="en-US" b="1" dirty="0" smtClean="0"/>
          </a:p>
          <a:p>
            <a:pPr>
              <a:defRPr/>
            </a:pPr>
            <a:endParaRPr lang="en-US" b="1" dirty="0" smtClean="0"/>
          </a:p>
          <a:p>
            <a:pPr>
              <a:defRPr/>
            </a:pPr>
            <a:r>
              <a:rPr lang="ru-RU" b="1" dirty="0" smtClean="0"/>
              <a:t>Появилась новая технология 3</a:t>
            </a:r>
            <a:r>
              <a:rPr lang="en-US" b="1" dirty="0" smtClean="0"/>
              <a:t>D-</a:t>
            </a:r>
            <a:r>
              <a:rPr lang="ru-RU" b="1" dirty="0" smtClean="0"/>
              <a:t>печати</a:t>
            </a:r>
            <a:endParaRPr lang="ru-RU" b="1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990600" y="609600"/>
            <a:ext cx="6096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Э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66800" y="1295400"/>
            <a:ext cx="457200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Э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990600" y="0"/>
            <a:ext cx="68320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И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990600" y="1981200"/>
            <a:ext cx="683200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ru-RU" sz="5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И</a:t>
            </a:r>
          </a:p>
        </p:txBody>
      </p:sp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609600" y="3124200"/>
            <a:ext cx="3733800" cy="3168650"/>
            <a:chOff x="282" y="2941"/>
            <a:chExt cx="4706" cy="3193"/>
          </a:xfrm>
        </p:grpSpPr>
        <p:sp>
          <p:nvSpPr>
            <p:cNvPr id="208904" name="Line 3"/>
            <p:cNvSpPr>
              <a:spLocks noChangeShapeType="1"/>
            </p:cNvSpPr>
            <p:nvPr/>
          </p:nvSpPr>
          <p:spPr bwMode="auto">
            <a:xfrm>
              <a:off x="1821" y="5704"/>
              <a:ext cx="2880" cy="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208905" name="Line 4"/>
            <p:cNvSpPr>
              <a:spLocks noChangeShapeType="1"/>
            </p:cNvSpPr>
            <p:nvPr/>
          </p:nvSpPr>
          <p:spPr bwMode="auto">
            <a:xfrm flipV="1">
              <a:off x="1821" y="3064"/>
              <a:ext cx="0" cy="2640"/>
            </a:xfrm>
            <a:prstGeom prst="line">
              <a:avLst/>
            </a:prstGeom>
            <a:noFill/>
            <a:ln w="508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208906" name="Arc 9"/>
            <p:cNvSpPr>
              <a:spLocks/>
            </p:cNvSpPr>
            <p:nvPr/>
          </p:nvSpPr>
          <p:spPr bwMode="auto">
            <a:xfrm>
              <a:off x="1804" y="4074"/>
              <a:ext cx="1692" cy="1643"/>
            </a:xfrm>
            <a:custGeom>
              <a:avLst/>
              <a:gdLst>
                <a:gd name="T0" fmla="*/ 0 w 21600"/>
                <a:gd name="T1" fmla="*/ 0 h 21600"/>
                <a:gd name="T2" fmla="*/ 4 w 21600"/>
                <a:gd name="T3" fmla="*/ 7 h 21600"/>
                <a:gd name="T4" fmla="*/ 0 w 21600"/>
                <a:gd name="T5" fmla="*/ 7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508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208907" name="Text Box 10"/>
            <p:cNvSpPr txBox="1">
              <a:spLocks noChangeArrowheads="1"/>
            </p:cNvSpPr>
            <p:nvPr/>
          </p:nvSpPr>
          <p:spPr bwMode="auto">
            <a:xfrm>
              <a:off x="3242" y="4244"/>
              <a:ext cx="480" cy="48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2000" b="1">
                <a:solidFill>
                  <a:schemeClr val="tx1"/>
                </a:solidFill>
                <a:latin typeface="Times New Roman" pitchFamily="18" charset="0"/>
              </a:endParaRPr>
            </a:p>
            <a:p>
              <a:pPr eaLnBrk="0" hangingPunct="0"/>
              <a:r>
                <a:rPr lang="ru-RU" sz="2000" b="1">
                  <a:solidFill>
                    <a:schemeClr val="tx1"/>
                  </a:solidFill>
                  <a:latin typeface="Times New Roman" pitchFamily="18" charset="0"/>
                </a:rPr>
                <a:t>А</a:t>
              </a:r>
            </a:p>
          </p:txBody>
        </p:sp>
        <p:sp>
          <p:nvSpPr>
            <p:cNvPr id="208908" name="Text Box 11"/>
            <p:cNvSpPr txBox="1">
              <a:spLocks noChangeArrowheads="1"/>
            </p:cNvSpPr>
            <p:nvPr/>
          </p:nvSpPr>
          <p:spPr bwMode="auto">
            <a:xfrm>
              <a:off x="3739" y="3632"/>
              <a:ext cx="480" cy="48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endParaRPr lang="ru-RU" sz="2000" b="1">
                <a:solidFill>
                  <a:schemeClr val="tx1"/>
                </a:solidFill>
                <a:latin typeface="Times New Roman" pitchFamily="18" charset="0"/>
              </a:endParaRPr>
            </a:p>
            <a:p>
              <a:pPr eaLnBrk="0" hangingPunct="0"/>
              <a:r>
                <a:rPr lang="ru-RU" sz="2000" b="1">
                  <a:solidFill>
                    <a:schemeClr val="tx1"/>
                  </a:solidFill>
                  <a:latin typeface="Times New Roman" pitchFamily="18" charset="0"/>
                </a:rPr>
                <a:t>В</a:t>
              </a:r>
            </a:p>
          </p:txBody>
        </p:sp>
        <p:sp>
          <p:nvSpPr>
            <p:cNvPr id="208909" name="Text Box 12"/>
            <p:cNvSpPr txBox="1">
              <a:spLocks noChangeArrowheads="1"/>
            </p:cNvSpPr>
            <p:nvPr/>
          </p:nvSpPr>
          <p:spPr bwMode="auto">
            <a:xfrm>
              <a:off x="3327" y="5774"/>
              <a:ext cx="1661" cy="360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0" hangingPunct="0"/>
              <a:r>
                <a:rPr lang="ru-RU" sz="1600" b="1">
                  <a:solidFill>
                    <a:schemeClr val="tx1"/>
                  </a:solidFill>
                  <a:latin typeface="Times New Roman" pitchFamily="18" charset="0"/>
                </a:rPr>
                <a:t>  </a:t>
              </a:r>
              <a:r>
                <a:rPr lang="ru-RU" sz="1200">
                  <a:solidFill>
                    <a:schemeClr val="tx1"/>
                  </a:solidFill>
                  <a:latin typeface="Times New Roman" pitchFamily="18" charset="0"/>
                </a:rPr>
                <a:t>    </a:t>
              </a:r>
              <a:r>
                <a:rPr lang="ru-RU" sz="1600" b="1">
                  <a:solidFill>
                    <a:schemeClr val="tx1"/>
                  </a:solidFill>
                  <a:latin typeface="Times New Roman" pitchFamily="18" charset="0"/>
                </a:rPr>
                <a:t>Благо 1</a:t>
              </a:r>
            </a:p>
          </p:txBody>
        </p:sp>
        <p:sp>
          <p:nvSpPr>
            <p:cNvPr id="208910" name="Text Box 13"/>
            <p:cNvSpPr txBox="1">
              <a:spLocks noChangeArrowheads="1"/>
            </p:cNvSpPr>
            <p:nvPr/>
          </p:nvSpPr>
          <p:spPr bwMode="auto">
            <a:xfrm>
              <a:off x="282" y="2941"/>
              <a:ext cx="1387" cy="723"/>
            </a:xfrm>
            <a:prstGeom prst="rect">
              <a:avLst/>
            </a:prstGeom>
            <a:solidFill>
              <a:srgbClr val="FFFFFF"/>
            </a:solidFill>
            <a:ln w="50800">
              <a:noFill/>
              <a:miter lim="800000"/>
              <a:headEnd/>
              <a:tailEnd/>
            </a:ln>
          </p:spPr>
          <p:txBody>
            <a:bodyPr/>
            <a:lstStyle/>
            <a:p>
              <a:pPr algn="r" eaLnBrk="0" hangingPunct="0"/>
              <a:r>
                <a:rPr lang="ru-RU" sz="1600" b="1">
                  <a:solidFill>
                    <a:schemeClr val="tx1"/>
                  </a:solidFill>
                  <a:latin typeface="Times New Roman" pitchFamily="18" charset="0"/>
                </a:rPr>
                <a:t>Благо 2</a:t>
              </a:r>
            </a:p>
          </p:txBody>
        </p:sp>
      </p:grpSp>
      <p:sp>
        <p:nvSpPr>
          <p:cNvPr id="29" name="Arc 9"/>
          <p:cNvSpPr>
            <a:spLocks/>
          </p:cNvSpPr>
          <p:nvPr/>
        </p:nvSpPr>
        <p:spPr bwMode="auto">
          <a:xfrm>
            <a:off x="1828800" y="3657600"/>
            <a:ext cx="1981200" cy="2209800"/>
          </a:xfrm>
          <a:custGeom>
            <a:avLst/>
            <a:gdLst>
              <a:gd name="T0" fmla="*/ 0 w 21600"/>
              <a:gd name="T1" fmla="*/ 0 h 21600"/>
              <a:gd name="T2" fmla="*/ 4953 w 21600"/>
              <a:gd name="T3" fmla="*/ 9821 h 21600"/>
              <a:gd name="T4" fmla="*/ 0 w 21600"/>
              <a:gd name="T5" fmla="*/ 9821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508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ru-RU" sz="3200" b="1" dirty="0" smtClean="0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Отличие экономического роста от экономического развития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524000"/>
            <a:ext cx="8229600" cy="4873752"/>
          </a:xfrm>
        </p:spPr>
        <p:txBody>
          <a:bodyPr/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Экономический рост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 — это количественные изменения (блага могут не меняться) со временем. </a:t>
            </a:r>
          </a:p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Экономическое развитие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— это качественные изменения, инновации в производстве, в продукции, в услугах, в управлении.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Целью могут быть положительные изменения в образовании, науке, культуре, уровне жизни населения, самоуважения и свободы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953" name="Object 1"/>
          <p:cNvGraphicFramePr>
            <a:graphicFrameLocks noChangeAspect="1"/>
          </p:cNvGraphicFramePr>
          <p:nvPr/>
        </p:nvGraphicFramePr>
        <p:xfrm>
          <a:off x="1143000" y="152400"/>
          <a:ext cx="6634163" cy="1295400"/>
        </p:xfrm>
        <a:graphic>
          <a:graphicData uri="http://schemas.openxmlformats.org/presentationml/2006/ole">
            <p:oleObj spid="_x0000_s125953" name="Формула" r:id="rId3" imgW="2145960" imgH="419040" progId="Equation.3">
              <p:embed/>
            </p:oleObj>
          </a:graphicData>
        </a:graphic>
      </p:graphicFrame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381000" y="1676400"/>
            <a:ext cx="8458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 распределения</a:t>
            </a: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все ресурсы и товары использованы и правильно распределены между видами деятельности и субъектами.</a:t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 </a:t>
            </a:r>
            <a:r>
              <a:rPr lang="ru-RU" sz="24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производства: </a:t>
            </a: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производство каждого товара осуществляется с минимальными издержками.</a:t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Эффективность </a:t>
            </a:r>
            <a:r>
              <a:rPr lang="ru-RU" sz="24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потребления: </a:t>
            </a:r>
            <a:r>
              <a:rPr lang="ru-RU" sz="24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потребители распределили свои ограниченные доходы так, что могут  максимально удовлетворить свои потребности</a:t>
            </a:r>
            <a:endParaRPr lang="ru-RU" sz="2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410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2590800"/>
            <a:ext cx="8001000" cy="1676400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ru-RU" sz="6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Что заставляет нас действовать?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354" name="Group 2"/>
          <p:cNvGraphicFramePr>
            <a:graphicFrameLocks noGrp="1"/>
          </p:cNvGraphicFramePr>
          <p:nvPr/>
        </p:nvGraphicFramePr>
        <p:xfrm>
          <a:off x="152400" y="157163"/>
          <a:ext cx="8667750" cy="6603683"/>
        </p:xfrm>
        <a:graphic>
          <a:graphicData uri="http://schemas.openxmlformats.org/drawingml/2006/table">
            <a:tbl>
              <a:tblPr/>
              <a:tblGrid>
                <a:gridCol w="2644775"/>
                <a:gridCol w="3278188"/>
                <a:gridCol w="2744787"/>
              </a:tblGrid>
              <a:tr h="757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Факторы производства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Показатели эффективности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Обратные показатели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24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Рабочая сила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Q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 колич. товаров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T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 затраты труда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Производительность труда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(ПТ)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ПТ=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Q/T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Трудоемкость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(ТЕ)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ТЕ =Т/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621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Средства труда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 – среднегодовая стоимость основных фондов (капитала)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Фондо 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Капиталоотдача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(ФО)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ФО=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Q</a:t>
                      </a: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/Ф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Фондо/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Капиталоемкость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(ФЕ)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ФЕ= Ф/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303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Предметы труда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 –затраты сырья, топлива, материалов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Материалоотдача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(МО)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МО= 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Q</a:t>
                      </a: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/М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Материалоемкость (МЕ)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МЕ = М/</a:t>
                      </a: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 Q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8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Эффективное использование в случае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увеличения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0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уменьшения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-457200" y="4419600"/>
            <a:ext cx="7315200" cy="2655888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ru-RU" sz="60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Спасибо за внимание!</a:t>
            </a:r>
            <a:br>
              <a:rPr lang="ru-RU" sz="60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endParaRPr lang="ru-RU" sz="6000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1970" name="Picture 2" descr="Картинки по запросу экономический рост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52400"/>
            <a:ext cx="4495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AutoShape 2"/>
          <p:cNvSpPr>
            <a:spLocks noGrp="1" noChangeArrowheads="1"/>
          </p:cNvSpPr>
          <p:nvPr>
            <p:ph sz="quarter" idx="1"/>
          </p:nvPr>
        </p:nvSpPr>
        <p:spPr>
          <a:xfrm>
            <a:off x="0" y="0"/>
            <a:ext cx="8839200" cy="1828800"/>
          </a:xfrm>
        </p:spPr>
        <p:txBody>
          <a:bodyPr>
            <a:normAutofit fontScale="92500" lnSpcReduction="20000"/>
          </a:bodyPr>
          <a:lstStyle/>
          <a:p>
            <a:pPr marL="685800" indent="-685800" algn="ctr" eaLnBrk="1" hangingPunct="1">
              <a:buFont typeface="Wingdings" pitchFamily="2" charset="2"/>
              <a:buNone/>
            </a:pPr>
            <a:r>
              <a:rPr lang="ru-RU" b="1" smtClean="0">
                <a:solidFill>
                  <a:srgbClr val="FF0000"/>
                </a:solidFill>
                <a:latin typeface="Verdana" pitchFamily="34" charset="0"/>
              </a:rPr>
              <a:t>Вопрос 1</a:t>
            </a:r>
            <a:r>
              <a:rPr lang="ru-RU" b="1" smtClean="0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3700" b="1" smtClean="0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b="1" smtClean="0">
                <a:solidFill>
                  <a:srgbClr val="005DA2"/>
                </a:solidFill>
                <a:latin typeface="Verdana" pitchFamily="34" charset="0"/>
              </a:rPr>
              <a:t>Потребности как предпосылка производства. Классификация и основные характеристики потребностей. Закон возвышения потребностей. Экономические интересы.</a:t>
            </a:r>
          </a:p>
        </p:txBody>
      </p:sp>
      <p:sp>
        <p:nvSpPr>
          <p:cNvPr id="18434" name="Содержимое 2"/>
          <p:cNvSpPr txBox="1">
            <a:spLocks/>
          </p:cNvSpPr>
          <p:nvPr/>
        </p:nvSpPr>
        <p:spPr bwMode="auto">
          <a:xfrm>
            <a:off x="152400" y="2286000"/>
            <a:ext cx="8610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4000" b="1">
              <a:solidFill>
                <a:schemeClr val="tx1"/>
              </a:solidFill>
              <a:latin typeface="Century Schoolbook" pitchFamily="18" charset="0"/>
            </a:endParaRPr>
          </a:p>
          <a:p>
            <a:pPr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400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19459" name="Rectangle 4"/>
          <p:cNvSpPr>
            <a:spLocks/>
          </p:cNvSpPr>
          <p:nvPr/>
        </p:nvSpPr>
        <p:spPr bwMode="auto">
          <a:xfrm>
            <a:off x="304800" y="21336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t"/>
          <a:lstStyle/>
          <a:p>
            <a:pPr algn="ctr">
              <a:defRPr/>
            </a:pPr>
            <a:r>
              <a:rPr lang="ru-RU" sz="26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cs typeface="Times New Roman" pitchFamily="18" charset="0"/>
              </a:rPr>
              <a:t>Потребности</a:t>
            </a:r>
            <a:r>
              <a:rPr lang="ru-RU" sz="2600" b="1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- это нужда в материальных и духовных благах, необходимых для нормальной жизнедеятельности людей в определенный исторический период</a:t>
            </a:r>
            <a:r>
              <a:rPr lang="ru-RU" sz="2600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.</a:t>
            </a:r>
          </a:p>
          <a:p>
            <a:pPr algn="ctr">
              <a:defRPr/>
            </a:pPr>
            <a:endParaRPr lang="ru-RU" sz="2600" dirty="0" smtClean="0">
              <a:solidFill>
                <a:schemeClr val="tx1"/>
              </a:solidFill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cs typeface="Times New Roman" pitchFamily="18" charset="0"/>
              </a:rPr>
              <a:t>Потребности</a:t>
            </a:r>
            <a:r>
              <a:rPr lang="ru-RU" sz="2600" b="1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ru-RU" sz="2600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- это нужда в чем либо.</a:t>
            </a:r>
          </a:p>
          <a:p>
            <a:pPr algn="ctr">
              <a:defRPr/>
            </a:pPr>
            <a:endParaRPr lang="ru-RU" sz="2600" dirty="0" smtClean="0">
              <a:solidFill>
                <a:schemeClr val="tx1"/>
              </a:solidFill>
              <a:latin typeface="Verdana" pitchFamily="34" charset="0"/>
              <a:cs typeface="Times New Roman" pitchFamily="18" charset="0"/>
            </a:endParaRPr>
          </a:p>
          <a:p>
            <a:pPr algn="ctr">
              <a:defRPr/>
            </a:pPr>
            <a:r>
              <a:rPr lang="ru-RU" sz="2600" dirty="0" smtClean="0">
                <a:solidFill>
                  <a:schemeClr val="tx1"/>
                </a:solidFill>
                <a:latin typeface="Verdana" pitchFamily="34" charset="0"/>
                <a:cs typeface="Times New Roman" pitchFamily="18" charset="0"/>
              </a:rPr>
              <a:t> </a:t>
            </a:r>
            <a:endParaRPr lang="ru-RU" sz="2600" dirty="0">
              <a:solidFill>
                <a:schemeClr val="tx1"/>
              </a:solidFill>
              <a:latin typeface="Verdana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 bwMode="auto">
          <a:xfrm>
            <a:off x="304800" y="228600"/>
            <a:ext cx="8458200" cy="1676400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2800" b="1" cap="none" smtClean="0">
                <a:solidFill>
                  <a:schemeClr val="hlink"/>
                </a:solidFill>
                <a:latin typeface="Verdana" pitchFamily="34" charset="0"/>
              </a:rPr>
              <a:t>Потребность – предпосылка производства </a:t>
            </a:r>
            <a:br>
              <a:rPr lang="ru-RU" sz="2800" b="1" cap="none" smtClean="0">
                <a:solidFill>
                  <a:schemeClr val="hlink"/>
                </a:solidFill>
                <a:latin typeface="Verdana" pitchFamily="34" charset="0"/>
              </a:rPr>
            </a:br>
            <a:r>
              <a:rPr lang="ru-RU" sz="2800" b="1" cap="none" smtClean="0">
                <a:solidFill>
                  <a:schemeClr val="hlink"/>
                </a:solidFill>
                <a:latin typeface="Verdana" pitchFamily="34" charset="0"/>
              </a:rPr>
              <a:t>или</a:t>
            </a:r>
            <a:br>
              <a:rPr lang="ru-RU" sz="2800" b="1" cap="none" smtClean="0">
                <a:solidFill>
                  <a:schemeClr val="hlink"/>
                </a:solidFill>
                <a:latin typeface="Verdana" pitchFamily="34" charset="0"/>
              </a:rPr>
            </a:br>
            <a:r>
              <a:rPr lang="ru-RU" sz="2800" b="1" cap="none" smtClean="0">
                <a:solidFill>
                  <a:schemeClr val="hlink"/>
                </a:solidFill>
                <a:latin typeface="Verdana" pitchFamily="34" charset="0"/>
              </a:rPr>
              <a:t>производство создает потребность?</a:t>
            </a:r>
            <a:endParaRPr lang="be-BY" sz="2800" b="1" cap="none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145411" name="Rectangle 3"/>
          <p:cNvSpPr>
            <a:spLocks noGrp="1"/>
          </p:cNvSpPr>
          <p:nvPr>
            <p:ph sz="quarter" idx="1"/>
          </p:nvPr>
        </p:nvSpPr>
        <p:spPr>
          <a:xfrm>
            <a:off x="228600" y="2362200"/>
            <a:ext cx="5486400" cy="3883025"/>
          </a:xfrm>
        </p:spPr>
        <p:txBody>
          <a:bodyPr>
            <a:normAutofit fontScale="92500" lnSpcReduction="10000"/>
          </a:bodyPr>
          <a:lstStyle/>
          <a:p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Джон Гэлбрейт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«Новое индустриальное общество» (1967): </a:t>
            </a:r>
            <a:r>
              <a:rPr lang="ru-RU" smtClean="0">
                <a:latin typeface="Verdana" pitchFamily="34" charset="0"/>
                <a:ea typeface="Verdana" pitchFamily="34" charset="0"/>
                <a:cs typeface="Verdana" pitchFamily="34" charset="0"/>
              </a:rPr>
              <a:t>долгосрочные циклы производства сложных технических товаров не позволяют быстро реагировать на изменения, необходимо планирование. Значит, сначала планируем, производим, потом рекламируем потребителю. </a:t>
            </a:r>
            <a:endParaRPr lang="be-BY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5412" name="Picture 4" descr="GELBREIT_Dzhon_Kennet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67400" y="2362200"/>
            <a:ext cx="2743200" cy="266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/>
          </p:nvPr>
        </p:nvSpPr>
        <p:spPr bwMode="auto">
          <a:xfrm>
            <a:off x="609600" y="304800"/>
            <a:ext cx="7467600" cy="8382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>
              <a:defRPr/>
            </a:pPr>
            <a:r>
              <a:rPr lang="ru-RU" sz="3600" b="1" cap="none" dirty="0" smtClean="0">
                <a:solidFill>
                  <a:schemeClr val="hlink"/>
                </a:solidFill>
                <a:latin typeface="Verdana" pitchFamily="34" charset="0"/>
              </a:rPr>
              <a:t>Классификации потребностей:</a:t>
            </a:r>
            <a:endParaRPr lang="be-BY" sz="3600" b="1" cap="none" dirty="0" smtClean="0">
              <a:solidFill>
                <a:schemeClr val="hlink"/>
              </a:solidFill>
              <a:latin typeface="Verdana" pitchFamily="34" charset="0"/>
            </a:endParaRPr>
          </a:p>
        </p:txBody>
      </p:sp>
      <p:sp>
        <p:nvSpPr>
          <p:cNvPr id="20482" name="Rectangle 3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8077200" cy="4949825"/>
          </a:xfrm>
        </p:spPr>
        <p:txBody>
          <a:bodyPr/>
          <a:lstStyle/>
          <a:p>
            <a:r>
              <a:rPr lang="ru-RU" sz="3200" dirty="0" smtClean="0">
                <a:latin typeface="Verdana" pitchFamily="34" charset="0"/>
              </a:rPr>
              <a:t>Физические, духовные, социальные</a:t>
            </a:r>
          </a:p>
          <a:p>
            <a:r>
              <a:rPr lang="ru-RU" sz="3200" dirty="0" smtClean="0">
                <a:latin typeface="Verdana" pitchFamily="34" charset="0"/>
              </a:rPr>
              <a:t>Экономические и неэкономические</a:t>
            </a:r>
          </a:p>
          <a:p>
            <a:r>
              <a:rPr lang="ru-RU" sz="3200" dirty="0" smtClean="0">
                <a:latin typeface="Verdana" pitchFamily="34" charset="0"/>
              </a:rPr>
              <a:t>Производственные и непроизводственные</a:t>
            </a:r>
          </a:p>
          <a:p>
            <a:r>
              <a:rPr lang="ru-RU" sz="3200" dirty="0" smtClean="0">
                <a:latin typeface="Verdana" pitchFamily="34" charset="0"/>
              </a:rPr>
              <a:t>Общества в целом, социальных групп, индивидов</a:t>
            </a:r>
          </a:p>
          <a:p>
            <a:r>
              <a:rPr lang="ru-RU" sz="3200" dirty="0" smtClean="0">
                <a:latin typeface="Verdana" pitchFamily="34" charset="0"/>
              </a:rPr>
              <a:t>Первичные, вторичные</a:t>
            </a:r>
          </a:p>
          <a:p>
            <a:endParaRPr lang="be-BY" sz="2800" dirty="0" smtClean="0"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4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4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4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9041</TotalTime>
  <Words>1898</Words>
  <Application>Microsoft Office PowerPoint</Application>
  <PresentationFormat>Экран (4:3)</PresentationFormat>
  <Paragraphs>414</Paragraphs>
  <Slides>61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61</vt:i4>
      </vt:variant>
    </vt:vector>
  </HeadingPairs>
  <TitlesOfParts>
    <vt:vector size="63" baseType="lpstr">
      <vt:lpstr>Начальная</vt:lpstr>
      <vt:lpstr>Формула</vt:lpstr>
      <vt:lpstr>ТЕМА 2. Главные вопросы экономики, ограниченность ресурсов и проблема выбора в экономике</vt:lpstr>
      <vt:lpstr>ТЕМА 2. ВОПРОСЫ:</vt:lpstr>
      <vt:lpstr>О чем будем говорить на самом деле….</vt:lpstr>
      <vt:lpstr>Несколько вопросов</vt:lpstr>
      <vt:lpstr>«Универсальный» способ рассуждения экономистов</vt:lpstr>
      <vt:lpstr>Слайд 6</vt:lpstr>
      <vt:lpstr>Слайд 7</vt:lpstr>
      <vt:lpstr>Потребность – предпосылка производства  или производство создает потребность?</vt:lpstr>
      <vt:lpstr>Классификации потребностей:</vt:lpstr>
      <vt:lpstr>Пирамида потребностей по Абрахаму Маслоу:</vt:lpstr>
      <vt:lpstr>Структура расходов домашних хозяйств</vt:lpstr>
      <vt:lpstr>Слайд 12</vt:lpstr>
      <vt:lpstr>Закономерность Энгеля</vt:lpstr>
      <vt:lpstr>Слайд 14</vt:lpstr>
      <vt:lpstr>Закон возвышения потребностей</vt:lpstr>
      <vt:lpstr>Слайд 16</vt:lpstr>
      <vt:lpstr>Благами являются все  вещи и услуги, которые можно использовать для удовлетворения человеческих потребностей.   </vt:lpstr>
      <vt:lpstr>КЛАССИФИКАЦИИ БЛАГ:</vt:lpstr>
      <vt:lpstr>ХАРАКТЕРИСТИКИ БЛАГ:</vt:lpstr>
      <vt:lpstr>ДВЕ ТЕОРИИ СТОИМОСТИ:</vt:lpstr>
      <vt:lpstr>Слайд 21</vt:lpstr>
      <vt:lpstr>Слайд 22</vt:lpstr>
      <vt:lpstr>Слайд 23</vt:lpstr>
      <vt:lpstr>Слайд 24</vt:lpstr>
      <vt:lpstr>Слайд 25</vt:lpstr>
      <vt:lpstr>РЕСУРСЫ И ФАКТОРЫ</vt:lpstr>
      <vt:lpstr>ФАКТОРЫ ПРОИЗВОДСТВА</vt:lpstr>
      <vt:lpstr>ФАКТОРЫ ПРОИЗВОДСТВА</vt:lpstr>
      <vt:lpstr>ФАКТОРЫ ПРОИЗВОДСТВА</vt:lpstr>
      <vt:lpstr>ФАКТОРЫ ПРОИЗВОДСТВА</vt:lpstr>
      <vt:lpstr>«ДОПОЛНИТЕЛЬНЫЕ» ФАКТОРЫ ПРОИЗВОДСТВА</vt:lpstr>
      <vt:lpstr>ВРЕМЯ+ИНФОРМАЦИЯ</vt:lpstr>
      <vt:lpstr>ДОХОДЫ ОТ ФАКТОРОВ ПРОИЗВОДСТВА</vt:lpstr>
      <vt:lpstr>ОСНОВНОЙ И ОБОРОТНЫЙ КАПИТАЛ. ФИЗИЧЕСКИЙ И МОРАЛЬНЫЙ ИЗНОС ОСНОВНОГО КАПИТАЛА. АМОРТИЗАЦИЯ.</vt:lpstr>
      <vt:lpstr>Физический износ основного капитала </vt:lpstr>
      <vt:lpstr>МОРАЛЬНЫЙ ИЗНОС ОСНОВНОГО КАПИТАЛА</vt:lpstr>
      <vt:lpstr>АМОРТИЗАЦИЯ</vt:lpstr>
      <vt:lpstr>ФИЗИЧЕСКИЙ И МОРАЛЬНЫЙ ИЗНОС ОСНОВНОГО КАПИТАЛА В РЕСПУБЛИКЕ БЕЛАРУСЬ</vt:lpstr>
      <vt:lpstr>Вопросы</vt:lpstr>
      <vt:lpstr>ПРЕДПОЛОЖИМ, ЧТО</vt:lpstr>
      <vt:lpstr>15 листов бумаги</vt:lpstr>
      <vt:lpstr>Альтернативные издержки (издержки упущенных возможностей,  вмененные издержки)</vt:lpstr>
      <vt:lpstr>15 листов бумаги</vt:lpstr>
      <vt:lpstr>Первый график</vt:lpstr>
      <vt:lpstr>Как придти в другие точки за графиком</vt:lpstr>
      <vt:lpstr>Усложняем условие</vt:lpstr>
      <vt:lpstr>Итоги</vt:lpstr>
      <vt:lpstr>Итоги</vt:lpstr>
      <vt:lpstr>ПРЕДПОЛОЖИМ, ЧТО</vt:lpstr>
      <vt:lpstr> ВОЕННЫЕ РАСХОДЫ В МИРЕ</vt:lpstr>
      <vt:lpstr>ЗАКОН РОСТА АЛЬТЕРНАТИВНЫХ ИЗДЕРЖЕК</vt:lpstr>
      <vt:lpstr>РАСЧЕТ АЛЬТЕРНАТИВНЫХ ИЗДЕРЖЕК</vt:lpstr>
      <vt:lpstr>ИЗМЕНЕНИЕ ТЕХНОЛОГИЙ ПРОИЗВОДСТВА ТОЛЬКО 1 БЛАГА</vt:lpstr>
      <vt:lpstr>АЛЬТЕРНАТИВНЫЕ ИЗДЕРЖКИ НА ГРАФИКЕ</vt:lpstr>
      <vt:lpstr>Слайд 55</vt:lpstr>
      <vt:lpstr>Факторы экономического роста</vt:lpstr>
      <vt:lpstr>Слайд 57</vt:lpstr>
      <vt:lpstr>Отличие экономического роста от экономического развития</vt:lpstr>
      <vt:lpstr>Слайд 59</vt:lpstr>
      <vt:lpstr>Слайд 60</vt:lpstr>
      <vt:lpstr>Спасибо за внимание! </vt:lpstr>
    </vt:vector>
  </TitlesOfParts>
  <Company>Asbs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ket</dc:creator>
  <cp:lastModifiedBy>Дом</cp:lastModifiedBy>
  <cp:revision>373</cp:revision>
  <dcterms:created xsi:type="dcterms:W3CDTF">2005-11-15T18:07:50Z</dcterms:created>
  <dcterms:modified xsi:type="dcterms:W3CDTF">2019-09-09T20:53:01Z</dcterms:modified>
</cp:coreProperties>
</file>